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52"/>
  </p:notesMasterIdLst>
  <p:sldIdLst>
    <p:sldId id="286" r:id="rId2"/>
    <p:sldId id="301" r:id="rId3"/>
    <p:sldId id="292" r:id="rId4"/>
    <p:sldId id="294" r:id="rId5"/>
    <p:sldId id="295" r:id="rId6"/>
    <p:sldId id="296" r:id="rId7"/>
    <p:sldId id="297" r:id="rId8"/>
    <p:sldId id="298" r:id="rId9"/>
    <p:sldId id="299" r:id="rId10"/>
    <p:sldId id="300" r:id="rId11"/>
    <p:sldId id="287" r:id="rId12"/>
    <p:sldId id="257" r:id="rId13"/>
    <p:sldId id="258" r:id="rId14"/>
    <p:sldId id="259" r:id="rId15"/>
    <p:sldId id="260" r:id="rId16"/>
    <p:sldId id="261" r:id="rId17"/>
    <p:sldId id="263" r:id="rId18"/>
    <p:sldId id="262" r:id="rId19"/>
    <p:sldId id="264" r:id="rId20"/>
    <p:sldId id="267" r:id="rId21"/>
    <p:sldId id="265" r:id="rId22"/>
    <p:sldId id="266" r:id="rId23"/>
    <p:sldId id="302" r:id="rId24"/>
    <p:sldId id="278" r:id="rId25"/>
    <p:sldId id="279" r:id="rId26"/>
    <p:sldId id="280" r:id="rId27"/>
    <p:sldId id="281" r:id="rId28"/>
    <p:sldId id="282" r:id="rId29"/>
    <p:sldId id="289" r:id="rId30"/>
    <p:sldId id="293" r:id="rId31"/>
    <p:sldId id="284" r:id="rId32"/>
    <p:sldId id="288" r:id="rId33"/>
    <p:sldId id="269" r:id="rId34"/>
    <p:sldId id="270" r:id="rId35"/>
    <p:sldId id="271" r:id="rId36"/>
    <p:sldId id="272" r:id="rId37"/>
    <p:sldId id="273" r:id="rId38"/>
    <p:sldId id="274" r:id="rId39"/>
    <p:sldId id="275" r:id="rId40"/>
    <p:sldId id="276" r:id="rId41"/>
    <p:sldId id="277" r:id="rId42"/>
    <p:sldId id="303" r:id="rId43"/>
    <p:sldId id="305" r:id="rId44"/>
    <p:sldId id="306" r:id="rId45"/>
    <p:sldId id="307" r:id="rId46"/>
    <p:sldId id="308" r:id="rId47"/>
    <p:sldId id="309" r:id="rId48"/>
    <p:sldId id="310" r:id="rId49"/>
    <p:sldId id="268" r:id="rId50"/>
    <p:sldId id="304" r:id="rId5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27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3577" autoAdjust="0"/>
    <p:restoredTop sz="94717" autoAdjust="0"/>
  </p:normalViewPr>
  <p:slideViewPr>
    <p:cSldViewPr>
      <p:cViewPr>
        <p:scale>
          <a:sx n="75" d="100"/>
          <a:sy n="75" d="100"/>
        </p:scale>
        <p:origin x="1296" y="3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403E17-1F96-4BA0-8346-92063558CA01}"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ru-RU"/>
        </a:p>
      </dgm:t>
    </dgm:pt>
    <dgm:pt modelId="{4843207E-EE63-44F5-805C-A512D6AFA76E}">
      <dgm:prSet phldrT="[Текст]" custT="1"/>
      <dgm:spPr/>
      <dgm:t>
        <a:bodyPr/>
        <a:lstStyle/>
        <a:p>
          <a:r>
            <a:rPr lang="en-US" sz="2600" dirty="0" smtClean="0">
              <a:latin typeface="Calibri" pitchFamily="34" charset="0"/>
            </a:rPr>
            <a:t>Vill</a:t>
          </a:r>
          <a:endParaRPr lang="ru-RU" sz="2600" dirty="0">
            <a:latin typeface="Calibri" pitchFamily="34" charset="0"/>
          </a:endParaRPr>
        </a:p>
      </dgm:t>
    </dgm:pt>
    <dgm:pt modelId="{C20DD1AB-0E9E-459E-9BE5-A6980422739B}" type="parTrans" cxnId="{891BC1D0-1A10-476A-B222-A0985E3AFCA9}">
      <dgm:prSet/>
      <dgm:spPr/>
      <dgm:t>
        <a:bodyPr/>
        <a:lstStyle/>
        <a:p>
          <a:endParaRPr lang="ru-RU"/>
        </a:p>
      </dgm:t>
    </dgm:pt>
    <dgm:pt modelId="{2D5FD8DB-A8FF-4BB1-B2E6-B2121226EEAE}" type="sibTrans" cxnId="{891BC1D0-1A10-476A-B222-A0985E3AFCA9}">
      <dgm:prSet/>
      <dgm:spPr/>
      <dgm:t>
        <a:bodyPr/>
        <a:lstStyle/>
        <a:p>
          <a:endParaRPr lang="ru-RU"/>
        </a:p>
      </dgm:t>
    </dgm:pt>
    <dgm:pt modelId="{339ADBCD-5C23-41CD-AC53-5A79D67869A1}">
      <dgm:prSet phldrT="[Текст]"/>
      <dgm:spPr/>
      <dgm:t>
        <a:bodyPr/>
        <a:lstStyle/>
        <a:p>
          <a:pPr algn="just"/>
          <a:r>
            <a:rPr lang="en-US" dirty="0" smtClean="0">
              <a:solidFill>
                <a:schemeClr val="accent2">
                  <a:lumMod val="50000"/>
                </a:schemeClr>
              </a:solidFill>
              <a:latin typeface="Calibri" pitchFamily="34" charset="0"/>
            </a:rPr>
            <a:t>traditionally, amongst legal historians, a vill referred to the tract of land of a rural community, whereas 'township' was referred to when the tax and legal administration of a rural community was meant</a:t>
          </a:r>
          <a:endParaRPr lang="ru-RU" dirty="0">
            <a:solidFill>
              <a:schemeClr val="accent2">
                <a:lumMod val="50000"/>
              </a:schemeClr>
            </a:solidFill>
            <a:latin typeface="Calibri" pitchFamily="34" charset="0"/>
          </a:endParaRPr>
        </a:p>
      </dgm:t>
    </dgm:pt>
    <dgm:pt modelId="{C5BD2489-5976-46A7-9B7A-A1BA86B053F5}" type="parTrans" cxnId="{F28675B6-B72C-4895-A2EE-E2DE16A8FD24}">
      <dgm:prSet/>
      <dgm:spPr/>
      <dgm:t>
        <a:bodyPr/>
        <a:lstStyle/>
        <a:p>
          <a:endParaRPr lang="ru-RU"/>
        </a:p>
      </dgm:t>
    </dgm:pt>
    <dgm:pt modelId="{779FE394-66E9-4775-9139-2268AD804924}" type="sibTrans" cxnId="{F28675B6-B72C-4895-A2EE-E2DE16A8FD24}">
      <dgm:prSet/>
      <dgm:spPr/>
      <dgm:t>
        <a:bodyPr/>
        <a:lstStyle/>
        <a:p>
          <a:endParaRPr lang="ru-RU"/>
        </a:p>
      </dgm:t>
    </dgm:pt>
    <dgm:pt modelId="{18712283-82CD-4167-A838-CEE61642A571}">
      <dgm:prSet phldrT="[Текст]"/>
      <dgm:spPr/>
      <dgm:t>
        <a:bodyPr/>
        <a:lstStyle/>
        <a:p>
          <a:r>
            <a:rPr lang="en-US" dirty="0" smtClean="0">
              <a:latin typeface="Calibri" pitchFamily="34" charset="0"/>
            </a:rPr>
            <a:t>Parish</a:t>
          </a:r>
          <a:endParaRPr lang="ru-RU" dirty="0">
            <a:latin typeface="Calibri" pitchFamily="34" charset="0"/>
          </a:endParaRPr>
        </a:p>
      </dgm:t>
    </dgm:pt>
    <dgm:pt modelId="{FDB9F52C-DD23-467A-B234-57AA799B8AC6}" type="parTrans" cxnId="{6F04C86E-828B-4452-A624-160D1A5632EE}">
      <dgm:prSet/>
      <dgm:spPr/>
      <dgm:t>
        <a:bodyPr/>
        <a:lstStyle/>
        <a:p>
          <a:endParaRPr lang="ru-RU"/>
        </a:p>
      </dgm:t>
    </dgm:pt>
    <dgm:pt modelId="{D1C7A07E-2401-45D8-8A8F-ED973B34B119}" type="sibTrans" cxnId="{6F04C86E-828B-4452-A624-160D1A5632EE}">
      <dgm:prSet/>
      <dgm:spPr/>
      <dgm:t>
        <a:bodyPr/>
        <a:lstStyle/>
        <a:p>
          <a:endParaRPr lang="ru-RU"/>
        </a:p>
      </dgm:t>
    </dgm:pt>
    <dgm:pt modelId="{69CB58F7-CB15-446D-B6DC-AAE27D99CFC5}">
      <dgm:prSet phldrT="[Текст]"/>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dirty="0" smtClean="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originally the area served by a particular church</a:t>
          </a:r>
        </a:p>
      </dgm:t>
    </dgm:pt>
    <dgm:pt modelId="{CCB5AE0D-9638-486C-A4A1-ABE945F2B5E0}" type="parTrans" cxnId="{D70030C1-041F-472B-BED5-6A8572670093}">
      <dgm:prSet/>
      <dgm:spPr/>
      <dgm:t>
        <a:bodyPr/>
        <a:lstStyle/>
        <a:p>
          <a:endParaRPr lang="ru-RU"/>
        </a:p>
      </dgm:t>
    </dgm:pt>
    <dgm:pt modelId="{08AC60A7-596E-4503-9C11-D71470F03B20}" type="sibTrans" cxnId="{D70030C1-041F-472B-BED5-6A8572670093}">
      <dgm:prSet/>
      <dgm:spPr/>
      <dgm:t>
        <a:bodyPr/>
        <a:lstStyle/>
        <a:p>
          <a:endParaRPr lang="ru-RU"/>
        </a:p>
      </dgm:t>
    </dgm:pt>
    <dgm:pt modelId="{4484774C-DF5F-4EBE-B5DD-71392E8D7F8B}">
      <dgm:prSet phldrT="[Текст]"/>
      <dgm:spPr/>
      <dgm:t>
        <a:bodyPr/>
        <a:lstStyle/>
        <a:p>
          <a:r>
            <a:rPr lang="en-US" dirty="0" smtClean="0">
              <a:latin typeface="Calibri" pitchFamily="34" charset="0"/>
            </a:rPr>
            <a:t>Tithing</a:t>
          </a:r>
          <a:endParaRPr lang="ru-RU" dirty="0">
            <a:latin typeface="Calibri" pitchFamily="34" charset="0"/>
          </a:endParaRPr>
        </a:p>
      </dgm:t>
    </dgm:pt>
    <dgm:pt modelId="{6ACFD7D0-2FB0-4DDE-A968-1BDB1795CD89}" type="parTrans" cxnId="{212A9AB2-9328-4B28-B090-B7F32A3CB134}">
      <dgm:prSet/>
      <dgm:spPr/>
      <dgm:t>
        <a:bodyPr/>
        <a:lstStyle/>
        <a:p>
          <a:endParaRPr lang="ru-RU"/>
        </a:p>
      </dgm:t>
    </dgm:pt>
    <dgm:pt modelId="{AE23DE96-E3A7-47C8-9A3A-3491910DC4FF}" type="sibTrans" cxnId="{212A9AB2-9328-4B28-B090-B7F32A3CB134}">
      <dgm:prSet/>
      <dgm:spPr/>
      <dgm:t>
        <a:bodyPr/>
        <a:lstStyle/>
        <a:p>
          <a:endParaRPr lang="ru-RU"/>
        </a:p>
      </dgm:t>
    </dgm:pt>
    <dgm:pt modelId="{D85EF008-4CFD-42CB-9BAE-ADEED75D6D5A}">
      <dgm:prSet phldrT="[Текст]"/>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dirty="0" smtClean="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the basic unit of the medieval Frankpledge system</a:t>
          </a:r>
        </a:p>
      </dgm:t>
    </dgm:pt>
    <dgm:pt modelId="{8B80FCDB-ED2C-4BE5-809C-E80147E4F00B}" type="parTrans" cxnId="{2C9B1015-8A78-43BC-BFD5-06B1C1631D81}">
      <dgm:prSet/>
      <dgm:spPr/>
      <dgm:t>
        <a:bodyPr/>
        <a:lstStyle/>
        <a:p>
          <a:endParaRPr lang="ru-RU"/>
        </a:p>
      </dgm:t>
    </dgm:pt>
    <dgm:pt modelId="{C0293F0C-68E7-47F9-A81E-1A14F30A3679}" type="sibTrans" cxnId="{2C9B1015-8A78-43BC-BFD5-06B1C1631D81}">
      <dgm:prSet/>
      <dgm:spPr/>
      <dgm:t>
        <a:bodyPr/>
        <a:lstStyle/>
        <a:p>
          <a:endParaRPr lang="ru-RU"/>
        </a:p>
      </dgm:t>
    </dgm:pt>
    <dgm:pt modelId="{51DBC02D-C090-49AD-A456-772C701ABE31}" type="pres">
      <dgm:prSet presAssocID="{EF403E17-1F96-4BA0-8346-92063558CA01}" presName="linearFlow" presStyleCnt="0">
        <dgm:presLayoutVars>
          <dgm:dir/>
          <dgm:animLvl val="lvl"/>
          <dgm:resizeHandles val="exact"/>
        </dgm:presLayoutVars>
      </dgm:prSet>
      <dgm:spPr/>
      <dgm:t>
        <a:bodyPr/>
        <a:lstStyle/>
        <a:p>
          <a:endParaRPr lang="ru-RU"/>
        </a:p>
      </dgm:t>
    </dgm:pt>
    <dgm:pt modelId="{B1A9878D-06BE-49AB-A087-CA11E0688974}" type="pres">
      <dgm:prSet presAssocID="{4843207E-EE63-44F5-805C-A512D6AFA76E}" presName="composite" presStyleCnt="0"/>
      <dgm:spPr/>
    </dgm:pt>
    <dgm:pt modelId="{BA2973F6-683A-46A0-954E-D21BDD9FBB70}" type="pres">
      <dgm:prSet presAssocID="{4843207E-EE63-44F5-805C-A512D6AFA76E}" presName="parentText" presStyleLbl="alignNode1" presStyleIdx="0" presStyleCnt="3" custLinFactNeighborX="-34908" custLinFactNeighborY="1482">
        <dgm:presLayoutVars>
          <dgm:chMax val="1"/>
          <dgm:bulletEnabled val="1"/>
        </dgm:presLayoutVars>
      </dgm:prSet>
      <dgm:spPr/>
      <dgm:t>
        <a:bodyPr/>
        <a:lstStyle/>
        <a:p>
          <a:endParaRPr lang="ru-RU"/>
        </a:p>
      </dgm:t>
    </dgm:pt>
    <dgm:pt modelId="{C1B5823F-15A9-485A-955A-1A11B59A2A0C}" type="pres">
      <dgm:prSet presAssocID="{4843207E-EE63-44F5-805C-A512D6AFA76E}" presName="descendantText" presStyleLbl="alignAcc1" presStyleIdx="0" presStyleCnt="3">
        <dgm:presLayoutVars>
          <dgm:bulletEnabled val="1"/>
        </dgm:presLayoutVars>
      </dgm:prSet>
      <dgm:spPr/>
      <dgm:t>
        <a:bodyPr/>
        <a:lstStyle/>
        <a:p>
          <a:endParaRPr lang="ru-RU"/>
        </a:p>
      </dgm:t>
    </dgm:pt>
    <dgm:pt modelId="{4580B6E5-D659-48C7-A213-999C8B6FD4F5}" type="pres">
      <dgm:prSet presAssocID="{2D5FD8DB-A8FF-4BB1-B2E6-B2121226EEAE}" presName="sp" presStyleCnt="0"/>
      <dgm:spPr/>
    </dgm:pt>
    <dgm:pt modelId="{1A7103B4-87FE-47C6-9150-F41C01CC7E8E}" type="pres">
      <dgm:prSet presAssocID="{18712283-82CD-4167-A838-CEE61642A571}" presName="composite" presStyleCnt="0"/>
      <dgm:spPr/>
    </dgm:pt>
    <dgm:pt modelId="{A39096DE-9A62-4018-BAE4-D0909F610757}" type="pres">
      <dgm:prSet presAssocID="{18712283-82CD-4167-A838-CEE61642A571}" presName="parentText" presStyleLbl="alignNode1" presStyleIdx="1" presStyleCnt="3">
        <dgm:presLayoutVars>
          <dgm:chMax val="1"/>
          <dgm:bulletEnabled val="1"/>
        </dgm:presLayoutVars>
      </dgm:prSet>
      <dgm:spPr/>
      <dgm:t>
        <a:bodyPr/>
        <a:lstStyle/>
        <a:p>
          <a:endParaRPr lang="ru-RU"/>
        </a:p>
      </dgm:t>
    </dgm:pt>
    <dgm:pt modelId="{DA41DF62-5246-45E9-9751-7567D9EB068B}" type="pres">
      <dgm:prSet presAssocID="{18712283-82CD-4167-A838-CEE61642A571}" presName="descendantText" presStyleLbl="alignAcc1" presStyleIdx="1" presStyleCnt="3">
        <dgm:presLayoutVars>
          <dgm:bulletEnabled val="1"/>
        </dgm:presLayoutVars>
      </dgm:prSet>
      <dgm:spPr/>
      <dgm:t>
        <a:bodyPr/>
        <a:lstStyle/>
        <a:p>
          <a:endParaRPr lang="ru-RU"/>
        </a:p>
      </dgm:t>
    </dgm:pt>
    <dgm:pt modelId="{7264F466-0DD8-41DC-9156-853D727A7766}" type="pres">
      <dgm:prSet presAssocID="{D1C7A07E-2401-45D8-8A8F-ED973B34B119}" presName="sp" presStyleCnt="0"/>
      <dgm:spPr/>
    </dgm:pt>
    <dgm:pt modelId="{3569B613-7706-41DA-8581-709D50B2A40A}" type="pres">
      <dgm:prSet presAssocID="{4484774C-DF5F-4EBE-B5DD-71392E8D7F8B}" presName="composite" presStyleCnt="0"/>
      <dgm:spPr/>
    </dgm:pt>
    <dgm:pt modelId="{7803BB25-8A86-4EBC-BD69-4256DD0DDEAB}" type="pres">
      <dgm:prSet presAssocID="{4484774C-DF5F-4EBE-B5DD-71392E8D7F8B}" presName="parentText" presStyleLbl="alignNode1" presStyleIdx="2" presStyleCnt="3">
        <dgm:presLayoutVars>
          <dgm:chMax val="1"/>
          <dgm:bulletEnabled val="1"/>
        </dgm:presLayoutVars>
      </dgm:prSet>
      <dgm:spPr/>
      <dgm:t>
        <a:bodyPr/>
        <a:lstStyle/>
        <a:p>
          <a:endParaRPr lang="ru-RU"/>
        </a:p>
      </dgm:t>
    </dgm:pt>
    <dgm:pt modelId="{DC32374C-F043-4E3E-A451-B777E27B6D28}" type="pres">
      <dgm:prSet presAssocID="{4484774C-DF5F-4EBE-B5DD-71392E8D7F8B}" presName="descendantText" presStyleLbl="alignAcc1" presStyleIdx="2" presStyleCnt="3">
        <dgm:presLayoutVars>
          <dgm:bulletEnabled val="1"/>
        </dgm:presLayoutVars>
      </dgm:prSet>
      <dgm:spPr/>
      <dgm:t>
        <a:bodyPr/>
        <a:lstStyle/>
        <a:p>
          <a:endParaRPr lang="ru-RU"/>
        </a:p>
      </dgm:t>
    </dgm:pt>
  </dgm:ptLst>
  <dgm:cxnLst>
    <dgm:cxn modelId="{73496666-DAE8-4790-B272-9819C3D92D76}" type="presOf" srcId="{4484774C-DF5F-4EBE-B5DD-71392E8D7F8B}" destId="{7803BB25-8A86-4EBC-BD69-4256DD0DDEAB}" srcOrd="0" destOrd="0" presId="urn:microsoft.com/office/officeart/2005/8/layout/chevron2"/>
    <dgm:cxn modelId="{F28675B6-B72C-4895-A2EE-E2DE16A8FD24}" srcId="{4843207E-EE63-44F5-805C-A512D6AFA76E}" destId="{339ADBCD-5C23-41CD-AC53-5A79D67869A1}" srcOrd="0" destOrd="0" parTransId="{C5BD2489-5976-46A7-9B7A-A1BA86B053F5}" sibTransId="{779FE394-66E9-4775-9139-2268AD804924}"/>
    <dgm:cxn modelId="{D70030C1-041F-472B-BED5-6A8572670093}" srcId="{18712283-82CD-4167-A838-CEE61642A571}" destId="{69CB58F7-CB15-446D-B6DC-AAE27D99CFC5}" srcOrd="0" destOrd="0" parTransId="{CCB5AE0D-9638-486C-A4A1-ABE945F2B5E0}" sibTransId="{08AC60A7-596E-4503-9C11-D71470F03B20}"/>
    <dgm:cxn modelId="{B6C47209-7FD1-45AB-9789-0B0A1E74D4EB}" type="presOf" srcId="{D85EF008-4CFD-42CB-9BAE-ADEED75D6D5A}" destId="{DC32374C-F043-4E3E-A451-B777E27B6D28}" srcOrd="0" destOrd="0" presId="urn:microsoft.com/office/officeart/2005/8/layout/chevron2"/>
    <dgm:cxn modelId="{6E5E0A9A-A4AA-4DB3-AAF0-15A2D92C3A93}" type="presOf" srcId="{4843207E-EE63-44F5-805C-A512D6AFA76E}" destId="{BA2973F6-683A-46A0-954E-D21BDD9FBB70}" srcOrd="0" destOrd="0" presId="urn:microsoft.com/office/officeart/2005/8/layout/chevron2"/>
    <dgm:cxn modelId="{53DA62BB-1AFC-4484-BDAF-90E100AD8C09}" type="presOf" srcId="{339ADBCD-5C23-41CD-AC53-5A79D67869A1}" destId="{C1B5823F-15A9-485A-955A-1A11B59A2A0C}" srcOrd="0" destOrd="0" presId="urn:microsoft.com/office/officeart/2005/8/layout/chevron2"/>
    <dgm:cxn modelId="{8B9E4228-E1E2-4896-8AD5-4C0A34847320}" type="presOf" srcId="{69CB58F7-CB15-446D-B6DC-AAE27D99CFC5}" destId="{DA41DF62-5246-45E9-9751-7567D9EB068B}" srcOrd="0" destOrd="0" presId="urn:microsoft.com/office/officeart/2005/8/layout/chevron2"/>
    <dgm:cxn modelId="{BC2DE0A9-C63C-4F28-82C6-A8FE1322EF89}" type="presOf" srcId="{EF403E17-1F96-4BA0-8346-92063558CA01}" destId="{51DBC02D-C090-49AD-A456-772C701ABE31}" srcOrd="0" destOrd="0" presId="urn:microsoft.com/office/officeart/2005/8/layout/chevron2"/>
    <dgm:cxn modelId="{212A9AB2-9328-4B28-B090-B7F32A3CB134}" srcId="{EF403E17-1F96-4BA0-8346-92063558CA01}" destId="{4484774C-DF5F-4EBE-B5DD-71392E8D7F8B}" srcOrd="2" destOrd="0" parTransId="{6ACFD7D0-2FB0-4DDE-A968-1BDB1795CD89}" sibTransId="{AE23DE96-E3A7-47C8-9A3A-3491910DC4FF}"/>
    <dgm:cxn modelId="{891BC1D0-1A10-476A-B222-A0985E3AFCA9}" srcId="{EF403E17-1F96-4BA0-8346-92063558CA01}" destId="{4843207E-EE63-44F5-805C-A512D6AFA76E}" srcOrd="0" destOrd="0" parTransId="{C20DD1AB-0E9E-459E-9BE5-A6980422739B}" sibTransId="{2D5FD8DB-A8FF-4BB1-B2E6-B2121226EEAE}"/>
    <dgm:cxn modelId="{3AF5FC9D-2596-4966-AB03-76322447F768}" type="presOf" srcId="{18712283-82CD-4167-A838-CEE61642A571}" destId="{A39096DE-9A62-4018-BAE4-D0909F610757}" srcOrd="0" destOrd="0" presId="urn:microsoft.com/office/officeart/2005/8/layout/chevron2"/>
    <dgm:cxn modelId="{6F04C86E-828B-4452-A624-160D1A5632EE}" srcId="{EF403E17-1F96-4BA0-8346-92063558CA01}" destId="{18712283-82CD-4167-A838-CEE61642A571}" srcOrd="1" destOrd="0" parTransId="{FDB9F52C-DD23-467A-B234-57AA799B8AC6}" sibTransId="{D1C7A07E-2401-45D8-8A8F-ED973B34B119}"/>
    <dgm:cxn modelId="{2C9B1015-8A78-43BC-BFD5-06B1C1631D81}" srcId="{4484774C-DF5F-4EBE-B5DD-71392E8D7F8B}" destId="{D85EF008-4CFD-42CB-9BAE-ADEED75D6D5A}" srcOrd="0" destOrd="0" parTransId="{8B80FCDB-ED2C-4BE5-809C-E80147E4F00B}" sibTransId="{C0293F0C-68E7-47F9-A81E-1A14F30A3679}"/>
    <dgm:cxn modelId="{8AE4A44D-6334-44A7-82C0-725E4AD1E43C}" type="presParOf" srcId="{51DBC02D-C090-49AD-A456-772C701ABE31}" destId="{B1A9878D-06BE-49AB-A087-CA11E0688974}" srcOrd="0" destOrd="0" presId="urn:microsoft.com/office/officeart/2005/8/layout/chevron2"/>
    <dgm:cxn modelId="{E72A4163-26AC-4D28-8646-1E72350DA96C}" type="presParOf" srcId="{B1A9878D-06BE-49AB-A087-CA11E0688974}" destId="{BA2973F6-683A-46A0-954E-D21BDD9FBB70}" srcOrd="0" destOrd="0" presId="urn:microsoft.com/office/officeart/2005/8/layout/chevron2"/>
    <dgm:cxn modelId="{F42AB840-7E20-4286-9AF8-52DDAB361868}" type="presParOf" srcId="{B1A9878D-06BE-49AB-A087-CA11E0688974}" destId="{C1B5823F-15A9-485A-955A-1A11B59A2A0C}" srcOrd="1" destOrd="0" presId="urn:microsoft.com/office/officeart/2005/8/layout/chevron2"/>
    <dgm:cxn modelId="{A4C1ECDA-00C4-4418-919A-3219D960D149}" type="presParOf" srcId="{51DBC02D-C090-49AD-A456-772C701ABE31}" destId="{4580B6E5-D659-48C7-A213-999C8B6FD4F5}" srcOrd="1" destOrd="0" presId="urn:microsoft.com/office/officeart/2005/8/layout/chevron2"/>
    <dgm:cxn modelId="{4165D98F-D518-4151-9B86-F7EA776B52A6}" type="presParOf" srcId="{51DBC02D-C090-49AD-A456-772C701ABE31}" destId="{1A7103B4-87FE-47C6-9150-F41C01CC7E8E}" srcOrd="2" destOrd="0" presId="urn:microsoft.com/office/officeart/2005/8/layout/chevron2"/>
    <dgm:cxn modelId="{2059DC1C-E55B-4256-A9E1-21D2F5E9E1C2}" type="presParOf" srcId="{1A7103B4-87FE-47C6-9150-F41C01CC7E8E}" destId="{A39096DE-9A62-4018-BAE4-D0909F610757}" srcOrd="0" destOrd="0" presId="urn:microsoft.com/office/officeart/2005/8/layout/chevron2"/>
    <dgm:cxn modelId="{953DD9F5-D87B-4EF2-9B5B-F5FF96BBB7A0}" type="presParOf" srcId="{1A7103B4-87FE-47C6-9150-F41C01CC7E8E}" destId="{DA41DF62-5246-45E9-9751-7567D9EB068B}" srcOrd="1" destOrd="0" presId="urn:microsoft.com/office/officeart/2005/8/layout/chevron2"/>
    <dgm:cxn modelId="{04EEBA49-0A72-4102-AC62-FEF6258FAED5}" type="presParOf" srcId="{51DBC02D-C090-49AD-A456-772C701ABE31}" destId="{7264F466-0DD8-41DC-9156-853D727A7766}" srcOrd="3" destOrd="0" presId="urn:microsoft.com/office/officeart/2005/8/layout/chevron2"/>
    <dgm:cxn modelId="{F9D790D6-D37E-4ED1-9D27-B9B6165E3CDA}" type="presParOf" srcId="{51DBC02D-C090-49AD-A456-772C701ABE31}" destId="{3569B613-7706-41DA-8581-709D50B2A40A}" srcOrd="4" destOrd="0" presId="urn:microsoft.com/office/officeart/2005/8/layout/chevron2"/>
    <dgm:cxn modelId="{2190D82F-80D9-4815-AE89-718450F8D471}" type="presParOf" srcId="{3569B613-7706-41DA-8581-709D50B2A40A}" destId="{7803BB25-8A86-4EBC-BD69-4256DD0DDEAB}" srcOrd="0" destOrd="0" presId="urn:microsoft.com/office/officeart/2005/8/layout/chevron2"/>
    <dgm:cxn modelId="{6835E48E-E7BA-429E-982F-73770082F15E}" type="presParOf" srcId="{3569B613-7706-41DA-8581-709D50B2A40A}" destId="{DC32374C-F043-4E3E-A451-B777E27B6D2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2973F6-683A-46A0-954E-D21BDD9FBB70}">
      <dsp:nvSpPr>
        <dsp:cNvPr id="0" name=""/>
        <dsp:cNvSpPr/>
      </dsp:nvSpPr>
      <dsp:spPr>
        <a:xfrm rot="5400000">
          <a:off x="-208598" y="231324"/>
          <a:ext cx="1390656" cy="973459"/>
        </a:xfrm>
        <a:prstGeom prst="chevron">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latin typeface="Calibri" pitchFamily="34" charset="0"/>
            </a:rPr>
            <a:t>Vill</a:t>
          </a:r>
          <a:endParaRPr lang="ru-RU" sz="2600" kern="1200" dirty="0">
            <a:latin typeface="Calibri" pitchFamily="34" charset="0"/>
          </a:endParaRPr>
        </a:p>
      </dsp:txBody>
      <dsp:txXfrm rot="-5400000">
        <a:off x="1" y="509456"/>
        <a:ext cx="973459" cy="417197"/>
      </dsp:txXfrm>
    </dsp:sp>
    <dsp:sp modelId="{C1B5823F-15A9-485A-955A-1A11B59A2A0C}">
      <dsp:nvSpPr>
        <dsp:cNvPr id="0" name=""/>
        <dsp:cNvSpPr/>
      </dsp:nvSpPr>
      <dsp:spPr>
        <a:xfrm rot="5400000">
          <a:off x="3978116" y="-3002539"/>
          <a:ext cx="903926" cy="6913240"/>
        </a:xfrm>
        <a:prstGeom prst="round2Same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US" sz="1800" kern="1200" dirty="0" smtClean="0">
              <a:solidFill>
                <a:schemeClr val="accent2">
                  <a:lumMod val="50000"/>
                </a:schemeClr>
              </a:solidFill>
              <a:latin typeface="Calibri" pitchFamily="34" charset="0"/>
            </a:rPr>
            <a:t>traditionally, amongst legal historians, a vill referred to the tract of land of a rural community, whereas 'township' was referred to when the tax and legal administration of a rural community was meant</a:t>
          </a:r>
          <a:endParaRPr lang="ru-RU" sz="1800" kern="1200" dirty="0">
            <a:solidFill>
              <a:schemeClr val="accent2">
                <a:lumMod val="50000"/>
              </a:schemeClr>
            </a:solidFill>
            <a:latin typeface="Calibri" pitchFamily="34" charset="0"/>
          </a:endParaRPr>
        </a:p>
      </dsp:txBody>
      <dsp:txXfrm rot="-5400000">
        <a:off x="973459" y="46244"/>
        <a:ext cx="6869114" cy="815674"/>
      </dsp:txXfrm>
    </dsp:sp>
    <dsp:sp modelId="{A39096DE-9A62-4018-BAE4-D0909F610757}">
      <dsp:nvSpPr>
        <dsp:cNvPr id="0" name=""/>
        <dsp:cNvSpPr/>
      </dsp:nvSpPr>
      <dsp:spPr>
        <a:xfrm rot="5400000">
          <a:off x="-208598" y="1404415"/>
          <a:ext cx="1390656" cy="973459"/>
        </a:xfrm>
        <a:prstGeom prst="chevron">
          <a:avLst/>
        </a:prstGeom>
        <a:solidFill>
          <a:schemeClr val="accent4">
            <a:hueOff val="419958"/>
            <a:satOff val="-11217"/>
            <a:lumOff val="-2647"/>
            <a:alphaOff val="0"/>
          </a:schemeClr>
        </a:solidFill>
        <a:ln w="19050" cap="flat" cmpd="sng" algn="ctr">
          <a:solidFill>
            <a:schemeClr val="accent4">
              <a:hueOff val="419958"/>
              <a:satOff val="-11217"/>
              <a:lumOff val="-264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latin typeface="Calibri" pitchFamily="34" charset="0"/>
            </a:rPr>
            <a:t>Parish</a:t>
          </a:r>
          <a:endParaRPr lang="ru-RU" sz="2600" kern="1200" dirty="0">
            <a:latin typeface="Calibri" pitchFamily="34" charset="0"/>
          </a:endParaRPr>
        </a:p>
      </dsp:txBody>
      <dsp:txXfrm rot="-5400000">
        <a:off x="1" y="1682547"/>
        <a:ext cx="973459" cy="417197"/>
      </dsp:txXfrm>
    </dsp:sp>
    <dsp:sp modelId="{DA41DF62-5246-45E9-9751-7567D9EB068B}">
      <dsp:nvSpPr>
        <dsp:cNvPr id="0" name=""/>
        <dsp:cNvSpPr/>
      </dsp:nvSpPr>
      <dsp:spPr>
        <a:xfrm rot="5400000">
          <a:off x="3978116" y="-1808840"/>
          <a:ext cx="903926" cy="6913240"/>
        </a:xfrm>
        <a:prstGeom prst="round2SameRect">
          <a:avLst/>
        </a:prstGeom>
        <a:solidFill>
          <a:schemeClr val="lt1">
            <a:alpha val="90000"/>
            <a:hueOff val="0"/>
            <a:satOff val="0"/>
            <a:lumOff val="0"/>
            <a:alphaOff val="0"/>
          </a:schemeClr>
        </a:solidFill>
        <a:ln w="19050" cap="flat" cmpd="sng" algn="ctr">
          <a:solidFill>
            <a:schemeClr val="accent4">
              <a:hueOff val="419958"/>
              <a:satOff val="-11217"/>
              <a:lumOff val="-264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solidFill>
                <a:schemeClr val="accent2">
                  <a:lumMod val="50000"/>
                </a:schemeClr>
              </a:solidFill>
              <a:latin typeface="Calibri" pitchFamily="34" charset="0"/>
            </a:rPr>
            <a:t> </a:t>
          </a:r>
          <a:r>
            <a:rPr lang="en-US" sz="1800" kern="1200" dirty="0" smtClean="0">
              <a:solidFill>
                <a:schemeClr val="accent2">
                  <a:lumMod val="50000"/>
                </a:schemeClr>
              </a:solidFill>
              <a:latin typeface="Calibri" pitchFamily="34" charset="0"/>
            </a:rPr>
            <a:t>originally the area served by a particular church</a:t>
          </a:r>
        </a:p>
      </dsp:txBody>
      <dsp:txXfrm rot="-5400000">
        <a:off x="973459" y="1239943"/>
        <a:ext cx="6869114" cy="815674"/>
      </dsp:txXfrm>
    </dsp:sp>
    <dsp:sp modelId="{7803BB25-8A86-4EBC-BD69-4256DD0DDEAB}">
      <dsp:nvSpPr>
        <dsp:cNvPr id="0" name=""/>
        <dsp:cNvSpPr/>
      </dsp:nvSpPr>
      <dsp:spPr>
        <a:xfrm rot="5400000">
          <a:off x="-208598" y="2598115"/>
          <a:ext cx="1390656" cy="973459"/>
        </a:xfrm>
        <a:prstGeom prst="chevron">
          <a:avLst/>
        </a:prstGeom>
        <a:solidFill>
          <a:schemeClr val="accent4">
            <a:hueOff val="839917"/>
            <a:satOff val="-22434"/>
            <a:lumOff val="-5294"/>
            <a:alphaOff val="0"/>
          </a:schemeClr>
        </a:solidFill>
        <a:ln w="19050" cap="flat" cmpd="sng" algn="ctr">
          <a:solidFill>
            <a:schemeClr val="accent4">
              <a:hueOff val="839917"/>
              <a:satOff val="-22434"/>
              <a:lumOff val="-529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latin typeface="Calibri" pitchFamily="34" charset="0"/>
            </a:rPr>
            <a:t>Tithing</a:t>
          </a:r>
          <a:endParaRPr lang="ru-RU" sz="2600" kern="1200" dirty="0">
            <a:latin typeface="Calibri" pitchFamily="34" charset="0"/>
          </a:endParaRPr>
        </a:p>
      </dsp:txBody>
      <dsp:txXfrm rot="-5400000">
        <a:off x="1" y="2876247"/>
        <a:ext cx="973459" cy="417197"/>
      </dsp:txXfrm>
    </dsp:sp>
    <dsp:sp modelId="{DC32374C-F043-4E3E-A451-B777E27B6D28}">
      <dsp:nvSpPr>
        <dsp:cNvPr id="0" name=""/>
        <dsp:cNvSpPr/>
      </dsp:nvSpPr>
      <dsp:spPr>
        <a:xfrm rot="5400000">
          <a:off x="3978116" y="-615140"/>
          <a:ext cx="903926" cy="6913240"/>
        </a:xfrm>
        <a:prstGeom prst="round2SameRect">
          <a:avLst/>
        </a:prstGeom>
        <a:solidFill>
          <a:schemeClr val="lt1">
            <a:alpha val="90000"/>
            <a:hueOff val="0"/>
            <a:satOff val="0"/>
            <a:lumOff val="0"/>
            <a:alphaOff val="0"/>
          </a:schemeClr>
        </a:solidFill>
        <a:ln w="19050" cap="flat" cmpd="sng" algn="ctr">
          <a:solidFill>
            <a:schemeClr val="accent4">
              <a:hueOff val="839917"/>
              <a:satOff val="-22434"/>
              <a:lumOff val="-529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solidFill>
                <a:schemeClr val="accent2">
                  <a:lumMod val="50000"/>
                </a:schemeClr>
              </a:solidFill>
              <a:latin typeface="Calibri" pitchFamily="34" charset="0"/>
            </a:rPr>
            <a:t> </a:t>
          </a:r>
          <a:r>
            <a:rPr lang="en-US" sz="1800" kern="1200" dirty="0" smtClean="0">
              <a:solidFill>
                <a:schemeClr val="accent2">
                  <a:lumMod val="50000"/>
                </a:schemeClr>
              </a:solidFill>
              <a:latin typeface="Calibri" pitchFamily="34" charset="0"/>
            </a:rPr>
            <a:t>the basic unit of the medieval Frankpledge system</a:t>
          </a:r>
        </a:p>
      </dsp:txBody>
      <dsp:txXfrm rot="-5400000">
        <a:off x="973459" y="2433643"/>
        <a:ext cx="6869114" cy="81567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F61D8A-FE93-470F-835C-593438A1CAD8}" type="datetimeFigureOut">
              <a:rPr lang="ru-RU" smtClean="0"/>
              <a:pPr/>
              <a:t>24.03.2017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7EC0D5-ECB8-4A7E-BCE7-ACE84EF50CE7}" type="slidenum">
              <a:rPr lang="ru-RU" smtClean="0"/>
              <a:pPr/>
              <a:t>‹#›</a:t>
            </a:fld>
            <a:endParaRPr lang="ru-RU"/>
          </a:p>
        </p:txBody>
      </p:sp>
    </p:spTree>
    <p:extLst>
      <p:ext uri="{BB962C8B-B14F-4D97-AF65-F5344CB8AC3E}">
        <p14:creationId xmlns:p14="http://schemas.microsoft.com/office/powerpoint/2010/main" val="589158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B106E36-FD25-4E2D-B0AA-010F637433A0}" type="datetimeFigureOut">
              <a:rPr lang="ru-RU" smtClean="0"/>
              <a:pPr/>
              <a:t>24.03.2017</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5B106E36-FD25-4E2D-B0AA-010F637433A0}" type="datetimeFigureOut">
              <a:rPr lang="ru-RU" smtClean="0"/>
              <a:pPr/>
              <a:t>24.03.2017</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25C68B6-61C2-468F-89AB-4B9F7531AA68}"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5B106E36-FD25-4E2D-B0AA-010F637433A0}" type="datetimeFigureOut">
              <a:rPr lang="ru-RU" smtClean="0"/>
              <a:pPr/>
              <a:t>24.03.2017</a:t>
            </a:fld>
            <a:endParaRPr lang="ru-RU"/>
          </a:p>
        </p:txBody>
      </p:sp>
      <p:sp>
        <p:nvSpPr>
          <p:cNvPr id="10" name="Номер слайда 9"/>
          <p:cNvSpPr>
            <a:spLocks noGrp="1"/>
          </p:cNvSpPr>
          <p:nvPr>
            <p:ph type="sldNum" sz="quarter" idx="16"/>
          </p:nvPr>
        </p:nvSpPr>
        <p:spPr/>
        <p:txBody>
          <a:bodyPr rtlCol="0"/>
          <a:lstStyle/>
          <a:p>
            <a:fld id="{725C68B6-61C2-468F-89AB-4B9F7531AA68}"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5B106E36-FD25-4E2D-B0AA-010F637433A0}" type="datetimeFigureOut">
              <a:rPr lang="ru-RU" smtClean="0"/>
              <a:pPr/>
              <a:t>24.03.2017</a:t>
            </a:fld>
            <a:endParaRPr lang="ru-RU"/>
          </a:p>
        </p:txBody>
      </p:sp>
      <p:sp>
        <p:nvSpPr>
          <p:cNvPr id="12" name="Номер слайда 11"/>
          <p:cNvSpPr>
            <a:spLocks noGrp="1"/>
          </p:cNvSpPr>
          <p:nvPr>
            <p:ph type="sldNum" sz="quarter" idx="16"/>
          </p:nvPr>
        </p:nvSpPr>
        <p:spPr/>
        <p:txBody>
          <a:bodyPr rtlCol="0"/>
          <a:lstStyle/>
          <a:p>
            <a:fld id="{725C68B6-61C2-468F-89AB-4B9F7531AA68}"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725C68B6-61C2-468F-89AB-4B9F7531AA68}"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5B106E36-FD25-4E2D-B0AA-010F637433A0}" type="datetimeFigureOut">
              <a:rPr lang="ru-RU" smtClean="0"/>
              <a:pPr/>
              <a:t>24.03.2017</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725C68B6-61C2-468F-89AB-4B9F7531AA68}"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B106E36-FD25-4E2D-B0AA-010F637433A0}" type="datetimeFigureOut">
              <a:rPr lang="ru-RU" smtClean="0"/>
              <a:pPr/>
              <a:t>24.03.2017</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en.wikipedia.org/wiki/Tea_houses" TargetMode="Externa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www.nationaltrust.org.uk/bibury" TargetMode="Externa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3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74.gif"/><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6.xml"/><Relationship Id="rId4" Type="http://schemas.openxmlformats.org/officeDocument/2006/relationships/image" Target="../media/image83.jpeg"/></Relationships>
</file>

<file path=ppt/slides/_rels/slide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6.xml"/><Relationship Id="rId5" Type="http://schemas.openxmlformats.org/officeDocument/2006/relationships/image" Target="../media/image87.jpeg"/><Relationship Id="rId4" Type="http://schemas.openxmlformats.org/officeDocument/2006/relationships/image" Target="../media/image86.jpeg"/></Relationships>
</file>

<file path=ppt/slides/_rels/slide4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hyperlink" Target="https://en.wikipedia.org/wiki/Metropolitan_Borough_of_Wigan" TargetMode="External"/><Relationship Id="rId13" Type="http://schemas.openxmlformats.org/officeDocument/2006/relationships/hyperlink" Target="http://athertoncommunityschool.com/about/" TargetMode="External"/><Relationship Id="rId3" Type="http://schemas.openxmlformats.org/officeDocument/2006/relationships/hyperlink" Target="http://cabinflooresoterica.com/content/colchester.html" TargetMode="External"/><Relationship Id="rId7" Type="http://schemas.openxmlformats.org/officeDocument/2006/relationships/hyperlink" Target="http://www.thefullwiki.org/Township_(England)" TargetMode="External"/><Relationship Id="rId12" Type="http://schemas.openxmlformats.org/officeDocument/2006/relationships/hyperlink" Target="https://en.wikipedia.org/wiki/Atherton,_Greater_Manchester" TargetMode="External"/><Relationship Id="rId17" Type="http://schemas.openxmlformats.org/officeDocument/2006/relationships/hyperlink" Target="https://www.topuniversities.com/where-to-study/europe/united-kingdom/top-10-universities-london" TargetMode="External"/><Relationship Id="rId2" Type="http://schemas.openxmlformats.org/officeDocument/2006/relationships/hyperlink" Target="https://www.tripadvisor.ru/Attraction_Review-g190735-d6558593-Reviews-Colchester_s_Natural_History_Museum-Colchester_Essex_England.html" TargetMode="External"/><Relationship Id="rId16" Type="http://schemas.openxmlformats.org/officeDocument/2006/relationships/hyperlink" Target="https://www.wigan-leigh.ac.uk/blog/post/google-expedition-comes-to-wigan" TargetMode="External"/><Relationship Id="rId1" Type="http://schemas.openxmlformats.org/officeDocument/2006/relationships/slideLayout" Target="../slideLayouts/slideLayout2.xml"/><Relationship Id="rId6" Type="http://schemas.openxmlformats.org/officeDocument/2006/relationships/hyperlink" Target="http://dictionary.cambridge.org/" TargetMode="External"/><Relationship Id="rId11" Type="http://schemas.openxmlformats.org/officeDocument/2006/relationships/hyperlink" Target="http://www.arrowsmith.wigan.sch.uk/our-school/welcome" TargetMode="External"/><Relationship Id="rId5" Type="http://schemas.openxmlformats.org/officeDocument/2006/relationships/hyperlink" Target="http://www.essex.ac.uk/news/event.aspx?e_id=4679" TargetMode="External"/><Relationship Id="rId15" Type="http://schemas.openxmlformats.org/officeDocument/2006/relationships/hyperlink" Target="http://www.telegraph.co.uk/education/0/wigan--leigh-college-guide/" TargetMode="External"/><Relationship Id="rId10" Type="http://schemas.openxmlformats.org/officeDocument/2006/relationships/hyperlink" Target="https://www.youtube.com/watch?v=nLjqfqjttNo" TargetMode="External"/><Relationship Id="rId4" Type="http://schemas.openxmlformats.org/officeDocument/2006/relationships/hyperlink" Target="https://en.wikipedia.org/wiki/Watford" TargetMode="External"/><Relationship Id="rId9" Type="http://schemas.openxmlformats.org/officeDocument/2006/relationships/hyperlink" Target="https://en.wikipedia.org/wiki/Ashton-in-Makerfield" TargetMode="External"/><Relationship Id="rId14" Type="http://schemas.openxmlformats.org/officeDocument/2006/relationships/hyperlink" Target="https://en.wikipedia.org/wiki/Leigh,_Greater_Manchester"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57422" y="4143380"/>
            <a:ext cx="6477000" cy="1828800"/>
          </a:xfrm>
        </p:spPr>
        <p:txBody>
          <a:bodyPr>
            <a:normAutofit fontScale="90000"/>
          </a:bodyPr>
          <a:lstStyle/>
          <a:p>
            <a:r>
              <a:rPr lang="en-US" dirty="0" smtClean="0"/>
              <a:t>BRITISH CITIES, TOWNS, TOWNSHIPS AND VILLAGES</a:t>
            </a:r>
            <a:endParaRPr lang="ru-RU" dirty="0"/>
          </a:p>
        </p:txBody>
      </p:sp>
      <p:sp>
        <p:nvSpPr>
          <p:cNvPr id="3" name="Подзаголовок 2"/>
          <p:cNvSpPr>
            <a:spLocks noGrp="1"/>
          </p:cNvSpPr>
          <p:nvPr>
            <p:ph type="subTitle" idx="1"/>
          </p:nvPr>
        </p:nvSpPr>
        <p:spPr/>
        <p:txBody>
          <a:bodyPr>
            <a:normAutofit/>
          </a:bodyPr>
          <a:lstStyle/>
          <a:p>
            <a:r>
              <a:rPr lang="en-US" dirty="0" smtClean="0">
                <a:latin typeface="Calibri" pitchFamily="34" charset="0"/>
              </a:rPr>
              <a:t>Vilgelm, </a:t>
            </a:r>
            <a:r>
              <a:rPr lang="en-US" dirty="0" err="1" smtClean="0">
                <a:latin typeface="Calibri" pitchFamily="34" charset="0"/>
              </a:rPr>
              <a:t>Vorobyeva</a:t>
            </a:r>
            <a:r>
              <a:rPr lang="en-US" dirty="0" smtClean="0">
                <a:latin typeface="Calibri" pitchFamily="34" charset="0"/>
              </a:rPr>
              <a:t>, </a:t>
            </a:r>
            <a:r>
              <a:rPr lang="en-US" dirty="0" err="1" smtClean="0">
                <a:latin typeface="Calibri" pitchFamily="34" charset="0"/>
              </a:rPr>
              <a:t>Kirillova</a:t>
            </a:r>
            <a:r>
              <a:rPr lang="en-US" dirty="0" smtClean="0">
                <a:latin typeface="Calibri" pitchFamily="34" charset="0"/>
              </a:rPr>
              <a:t>, </a:t>
            </a:r>
            <a:r>
              <a:rPr lang="en-US" dirty="0" err="1" smtClean="0">
                <a:latin typeface="Calibri" pitchFamily="34" charset="0"/>
              </a:rPr>
              <a:t>Lazareva</a:t>
            </a:r>
            <a:r>
              <a:rPr lang="en-US" dirty="0" smtClean="0">
                <a:latin typeface="Calibri" pitchFamily="34" charset="0"/>
              </a:rPr>
              <a:t>, Pavlova</a:t>
            </a:r>
          </a:p>
          <a:p>
            <a:endParaRPr lang="ru-RU" dirty="0"/>
          </a:p>
        </p:txBody>
      </p:sp>
      <p:pic>
        <p:nvPicPr>
          <p:cNvPr id="4" name="Рисунок 3" descr="1280px-Flag_of_the_United_Kingdom.svg.png"/>
          <p:cNvPicPr>
            <a:picLocks noChangeAspect="1"/>
          </p:cNvPicPr>
          <p:nvPr/>
        </p:nvPicPr>
        <p:blipFill>
          <a:blip r:embed="rId2"/>
          <a:stretch>
            <a:fillRect/>
          </a:stretch>
        </p:blipFill>
        <p:spPr>
          <a:xfrm>
            <a:off x="0" y="0"/>
            <a:ext cx="9144000" cy="413015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2390764" cy="500066"/>
          </a:xfrm>
        </p:spPr>
        <p:txBody>
          <a:bodyPr>
            <a:noAutofit/>
          </a:bodyPr>
          <a:lstStyle/>
          <a:p>
            <a:r>
              <a:rPr lang="en-US" sz="2400" b="1" dirty="0" smtClean="0">
                <a:latin typeface="Calibri" pitchFamily="34" charset="0"/>
              </a:rPr>
              <a:t>Must see</a:t>
            </a:r>
            <a:endParaRPr lang="ru-RU" sz="2400" b="1" dirty="0">
              <a:latin typeface="Calibri" pitchFamily="34" charset="0"/>
            </a:endParaRPr>
          </a:p>
        </p:txBody>
      </p:sp>
      <p:pic>
        <p:nvPicPr>
          <p:cNvPr id="6" name="Рисунок 5" descr="смена-караула-торжественное-построение.jpg"/>
          <p:cNvPicPr>
            <a:picLocks noChangeAspect="1"/>
          </p:cNvPicPr>
          <p:nvPr/>
        </p:nvPicPr>
        <p:blipFill>
          <a:blip r:embed="rId2"/>
          <a:stretch>
            <a:fillRect/>
          </a:stretch>
        </p:blipFill>
        <p:spPr>
          <a:xfrm>
            <a:off x="214282" y="1643050"/>
            <a:ext cx="4000528" cy="2249761"/>
          </a:xfrm>
          <a:prstGeom prst="rect">
            <a:avLst/>
          </a:prstGeom>
        </p:spPr>
      </p:pic>
      <p:pic>
        <p:nvPicPr>
          <p:cNvPr id="7" name="Рисунок 6" descr="London-Eye-Londonskiy-Glaz.jpg"/>
          <p:cNvPicPr>
            <a:picLocks noChangeAspect="1"/>
          </p:cNvPicPr>
          <p:nvPr/>
        </p:nvPicPr>
        <p:blipFill>
          <a:blip r:embed="rId3"/>
          <a:stretch>
            <a:fillRect/>
          </a:stretch>
        </p:blipFill>
        <p:spPr>
          <a:xfrm>
            <a:off x="4929190" y="1643050"/>
            <a:ext cx="3929090" cy="2286016"/>
          </a:xfrm>
          <a:prstGeom prst="rect">
            <a:avLst/>
          </a:prstGeom>
        </p:spPr>
      </p:pic>
      <p:pic>
        <p:nvPicPr>
          <p:cNvPr id="9" name="Рисунок 8" descr="1434114047_bigben1.jpg"/>
          <p:cNvPicPr>
            <a:picLocks noChangeAspect="1"/>
          </p:cNvPicPr>
          <p:nvPr/>
        </p:nvPicPr>
        <p:blipFill>
          <a:blip r:embed="rId4" cstate="print"/>
          <a:stretch>
            <a:fillRect/>
          </a:stretch>
        </p:blipFill>
        <p:spPr>
          <a:xfrm>
            <a:off x="214282" y="4143380"/>
            <a:ext cx="4000528" cy="2500330"/>
          </a:xfrm>
          <a:prstGeom prst="rect">
            <a:avLst/>
          </a:prstGeom>
        </p:spPr>
      </p:pic>
      <p:pic>
        <p:nvPicPr>
          <p:cNvPr id="11" name="Рисунок 10" descr="london-tower-bridge-3.jpg"/>
          <p:cNvPicPr>
            <a:picLocks noChangeAspect="1"/>
          </p:cNvPicPr>
          <p:nvPr/>
        </p:nvPicPr>
        <p:blipFill>
          <a:blip r:embed="rId5"/>
          <a:stretch>
            <a:fillRect/>
          </a:stretch>
        </p:blipFill>
        <p:spPr>
          <a:xfrm>
            <a:off x="4929190" y="4143380"/>
            <a:ext cx="3964784" cy="2500330"/>
          </a:xfrm>
          <a:prstGeom prst="rect">
            <a:avLst/>
          </a:prstGeom>
        </p:spPr>
      </p:pic>
      <p:sp>
        <p:nvSpPr>
          <p:cNvPr id="4" name="Прямоугольник 3"/>
          <p:cNvSpPr/>
          <p:nvPr/>
        </p:nvSpPr>
        <p:spPr>
          <a:xfrm>
            <a:off x="1857356" y="1643050"/>
            <a:ext cx="2000264" cy="369332"/>
          </a:xfrm>
          <a:prstGeom prst="rect">
            <a:avLst/>
          </a:prstGeom>
        </p:spPr>
        <p:txBody>
          <a:bodyPr wrap="square">
            <a:spAutoFit/>
          </a:bodyPr>
          <a:lstStyle/>
          <a:p>
            <a:r>
              <a:rPr lang="en-US" dirty="0" smtClean="0">
                <a:solidFill>
                  <a:schemeClr val="bg1"/>
                </a:solidFill>
                <a:latin typeface="Calibri" pitchFamily="34" charset="0"/>
              </a:rPr>
              <a:t>Buckingham Palace</a:t>
            </a:r>
            <a:endParaRPr lang="ru-RU" dirty="0">
              <a:solidFill>
                <a:schemeClr val="bg1"/>
              </a:solidFill>
              <a:latin typeface="Calibri" pitchFamily="34" charset="0"/>
            </a:endParaRPr>
          </a:p>
        </p:txBody>
      </p:sp>
      <p:sp>
        <p:nvSpPr>
          <p:cNvPr id="8" name="Прямоугольник 7"/>
          <p:cNvSpPr/>
          <p:nvPr/>
        </p:nvSpPr>
        <p:spPr>
          <a:xfrm>
            <a:off x="214282" y="4143380"/>
            <a:ext cx="939681" cy="369332"/>
          </a:xfrm>
          <a:prstGeom prst="rect">
            <a:avLst/>
          </a:prstGeom>
        </p:spPr>
        <p:txBody>
          <a:bodyPr wrap="none">
            <a:spAutoFit/>
          </a:bodyPr>
          <a:lstStyle/>
          <a:p>
            <a:r>
              <a:rPr lang="en-US" dirty="0" smtClean="0">
                <a:solidFill>
                  <a:schemeClr val="bg1"/>
                </a:solidFill>
                <a:latin typeface="Calibri" pitchFamily="34" charset="0"/>
              </a:rPr>
              <a:t> Big Ben</a:t>
            </a:r>
            <a:endParaRPr lang="ru-RU" dirty="0">
              <a:solidFill>
                <a:schemeClr val="bg1"/>
              </a:solidFill>
              <a:latin typeface="Calibri" pitchFamily="34" charset="0"/>
            </a:endParaRPr>
          </a:p>
        </p:txBody>
      </p:sp>
      <p:sp>
        <p:nvSpPr>
          <p:cNvPr id="10" name="Прямоугольник 9"/>
          <p:cNvSpPr/>
          <p:nvPr/>
        </p:nvSpPr>
        <p:spPr>
          <a:xfrm>
            <a:off x="6715140" y="4143380"/>
            <a:ext cx="1411220" cy="369332"/>
          </a:xfrm>
          <a:prstGeom prst="rect">
            <a:avLst/>
          </a:prstGeom>
        </p:spPr>
        <p:txBody>
          <a:bodyPr wrap="none">
            <a:spAutoFit/>
          </a:bodyPr>
          <a:lstStyle/>
          <a:p>
            <a:r>
              <a:rPr lang="en-US" dirty="0" smtClean="0">
                <a:solidFill>
                  <a:schemeClr val="bg1"/>
                </a:solidFill>
                <a:latin typeface="Calibri" pitchFamily="34" charset="0"/>
              </a:rPr>
              <a:t>Tower Bridge</a:t>
            </a:r>
            <a:endParaRPr lang="ru-RU" dirty="0">
              <a:solidFill>
                <a:schemeClr val="bg1"/>
              </a:solidFill>
              <a:latin typeface="Calibri" pitchFamily="34" charset="0"/>
            </a:endParaRPr>
          </a:p>
        </p:txBody>
      </p:sp>
      <p:sp>
        <p:nvSpPr>
          <p:cNvPr id="5" name="TextBox 4"/>
          <p:cNvSpPr txBox="1"/>
          <p:nvPr/>
        </p:nvSpPr>
        <p:spPr>
          <a:xfrm>
            <a:off x="7429520" y="1571612"/>
            <a:ext cx="1428760" cy="369332"/>
          </a:xfrm>
          <a:prstGeom prst="rect">
            <a:avLst/>
          </a:prstGeom>
          <a:noFill/>
        </p:spPr>
        <p:txBody>
          <a:bodyPr wrap="square" rtlCol="0">
            <a:spAutoFit/>
          </a:bodyPr>
          <a:lstStyle/>
          <a:p>
            <a:r>
              <a:rPr lang="en-US" dirty="0" smtClean="0">
                <a:solidFill>
                  <a:schemeClr val="bg1"/>
                </a:solidFill>
                <a:latin typeface="Calibri" pitchFamily="34" charset="0"/>
              </a:rPr>
              <a:t>London Eye</a:t>
            </a:r>
            <a:endParaRPr lang="ru-RU"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just"/>
            <a:r>
              <a:rPr lang="en-US" sz="4000" b="1" dirty="0" smtClean="0">
                <a:latin typeface="Calibri" pitchFamily="34" charset="0"/>
              </a:rPr>
              <a:t>Towns</a:t>
            </a:r>
            <a:endParaRPr lang="ru-RU" sz="4000" b="1" dirty="0">
              <a:latin typeface="Calibri" pitchFamily="34" charset="0"/>
            </a:endParaRPr>
          </a:p>
        </p:txBody>
      </p:sp>
      <p:pic>
        <p:nvPicPr>
          <p:cNvPr id="9" name="Содержимое 8" descr="Oxford_Skyline_Panorama_from_St_Mary's_Church_-_Oct_2006.jpg"/>
          <p:cNvPicPr>
            <a:picLocks noGrp="1" noChangeAspect="1"/>
          </p:cNvPicPr>
          <p:nvPr>
            <p:ph type="pic" idx="1"/>
          </p:nvPr>
        </p:nvPicPr>
        <p:blipFill>
          <a:blip r:embed="rId2" cstate="print"/>
          <a:srcRect l="36030" r="36030"/>
          <a:stretch>
            <a:fillRect/>
          </a:stretch>
        </p:blipFill>
        <p:spPr>
          <a:xfrm>
            <a:off x="1571604" y="0"/>
            <a:ext cx="7572396" cy="4568952"/>
          </a:xfrm>
        </p:spPr>
      </p:pic>
      <p:sp>
        <p:nvSpPr>
          <p:cNvPr id="10" name="Прямоугольник 9"/>
          <p:cNvSpPr/>
          <p:nvPr/>
        </p:nvSpPr>
        <p:spPr>
          <a:xfrm>
            <a:off x="1571604" y="5500702"/>
            <a:ext cx="7429552" cy="1200329"/>
          </a:xfrm>
          <a:prstGeom prst="rect">
            <a:avLst/>
          </a:prstGeom>
        </p:spPr>
        <p:txBody>
          <a:bodyPr wrap="square">
            <a:spAutoFit/>
          </a:bodyPr>
          <a:lstStyle/>
          <a:p>
            <a:pPr algn="just"/>
            <a:r>
              <a:rPr lang="en-US" b="1" dirty="0" smtClean="0">
                <a:solidFill>
                  <a:schemeClr val="tx2"/>
                </a:solidFill>
                <a:latin typeface="Calibri" pitchFamily="34" charset="0"/>
              </a:rPr>
              <a:t>Town a place where people live and work, containing many houses, shops, places of work, places of entertainment, etc., and usually larger than a village but smaller than a city</a:t>
            </a:r>
            <a:br>
              <a:rPr lang="en-US" b="1" dirty="0" smtClean="0">
                <a:solidFill>
                  <a:schemeClr val="tx2"/>
                </a:solidFill>
                <a:latin typeface="Calibri" pitchFamily="34" charset="0"/>
              </a:rPr>
            </a:br>
            <a:r>
              <a:rPr lang="en-US" b="1" dirty="0" smtClean="0">
                <a:solidFill>
                  <a:schemeClr val="tx2"/>
                </a:solidFill>
                <a:latin typeface="Calibri" pitchFamily="34" charset="0"/>
              </a:rPr>
              <a:t>(</a:t>
            </a:r>
            <a:r>
              <a:rPr lang="en-US" dirty="0" smtClean="0">
                <a:solidFill>
                  <a:schemeClr val="tx2"/>
                </a:solidFill>
                <a:latin typeface="Calibri" pitchFamily="34" charset="0"/>
              </a:rPr>
              <a:t>Cambridge Advanced Learner's Dictionary &amp; Thesaurus</a:t>
            </a:r>
            <a:r>
              <a:rPr lang="en-US" b="1" dirty="0" smtClean="0">
                <a:solidFill>
                  <a:schemeClr val="tx2"/>
                </a:solidFill>
                <a:latin typeface="Calibri" pitchFamily="34" charset="0"/>
              </a:rPr>
              <a:t>)</a:t>
            </a:r>
            <a:endParaRPr lang="ru-RU"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type="body" idx="1"/>
          </p:nvPr>
        </p:nvSpPr>
        <p:spPr>
          <a:xfrm>
            <a:off x="5214942" y="2928934"/>
            <a:ext cx="3643338" cy="1673225"/>
          </a:xfrm>
        </p:spPr>
        <p:txBody>
          <a:bodyPr>
            <a:noAutofit/>
          </a:bodyPr>
          <a:lstStyle/>
          <a:p>
            <a:pPr algn="just"/>
            <a:r>
              <a:rPr lang="en-US" sz="2000" dirty="0" smtClean="0">
                <a:latin typeface="Calibri" pitchFamily="34" charset="0"/>
              </a:rPr>
              <a:t>It is an historic, large town and the largest settlement within the borough of Colchester in Essex, England</a:t>
            </a:r>
          </a:p>
          <a:p>
            <a:pPr algn="just"/>
            <a:r>
              <a:rPr lang="en-US" sz="2000" dirty="0" smtClean="0">
                <a:latin typeface="Calibri" pitchFamily="34" charset="0"/>
              </a:rPr>
              <a:t>Colchester is claimed to be the oldest town in Britain. It was for a time the capital of Roman Britain, and is one of the most ancient European towns.</a:t>
            </a:r>
          </a:p>
          <a:p>
            <a:pPr algn="just"/>
            <a:r>
              <a:rPr lang="en-US" sz="2000" dirty="0" smtClean="0">
                <a:latin typeface="Calibri" pitchFamily="34" charset="0"/>
              </a:rPr>
              <a:t>It has a population of 121,859</a:t>
            </a:r>
            <a:endParaRPr lang="ru-RU" sz="2000" dirty="0">
              <a:latin typeface="Calibri" pitchFamily="34" charset="0"/>
            </a:endParaRPr>
          </a:p>
        </p:txBody>
      </p:sp>
      <p:sp>
        <p:nvSpPr>
          <p:cNvPr id="2" name="Заголовок 1"/>
          <p:cNvSpPr>
            <a:spLocks noGrp="1"/>
          </p:cNvSpPr>
          <p:nvPr>
            <p:ph type="title"/>
          </p:nvPr>
        </p:nvSpPr>
        <p:spPr>
          <a:xfrm>
            <a:off x="1357290" y="1928802"/>
            <a:ext cx="7620000" cy="990600"/>
          </a:xfrm>
        </p:spPr>
        <p:txBody>
          <a:bodyPr>
            <a:noAutofit/>
          </a:bodyPr>
          <a:lstStyle/>
          <a:p>
            <a:r>
              <a:rPr lang="en-US" sz="4000" dirty="0" smtClean="0">
                <a:latin typeface="Calibri" pitchFamily="34" charset="0"/>
              </a:rPr>
              <a:t>Colchester</a:t>
            </a:r>
            <a:br>
              <a:rPr lang="en-US" sz="4000" dirty="0" smtClean="0">
                <a:latin typeface="Calibri" pitchFamily="34" charset="0"/>
              </a:rPr>
            </a:br>
            <a:endParaRPr lang="ru-RU" sz="4000" dirty="0">
              <a:latin typeface="Calibri" pitchFamily="34" charset="0"/>
            </a:endParaRPr>
          </a:p>
        </p:txBody>
      </p:sp>
      <p:pic>
        <p:nvPicPr>
          <p:cNvPr id="4" name="Рисунок 3" descr="colchester-01.jpg"/>
          <p:cNvPicPr>
            <a:picLocks noChangeAspect="1"/>
          </p:cNvPicPr>
          <p:nvPr/>
        </p:nvPicPr>
        <p:blipFill>
          <a:blip r:embed="rId2" cstate="print"/>
          <a:stretch>
            <a:fillRect/>
          </a:stretch>
        </p:blipFill>
        <p:spPr>
          <a:xfrm>
            <a:off x="285720" y="3000372"/>
            <a:ext cx="4673655" cy="328441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sz="quarter" idx="1"/>
          </p:nvPr>
        </p:nvSpPr>
        <p:spPr>
          <a:xfrm>
            <a:off x="4857752" y="2214554"/>
            <a:ext cx="4000528" cy="2786082"/>
          </a:xfrm>
        </p:spPr>
        <p:txBody>
          <a:bodyPr>
            <a:normAutofit fontScale="92500" lnSpcReduction="20000"/>
          </a:bodyPr>
          <a:lstStyle/>
          <a:p>
            <a:pPr algn="just">
              <a:buNone/>
            </a:pPr>
            <a:endParaRPr lang="en-US" sz="2600" dirty="0" smtClean="0">
              <a:latin typeface="Calibri" pitchFamily="34" charset="0"/>
            </a:endParaRPr>
          </a:p>
          <a:p>
            <a:pPr algn="just">
              <a:buNone/>
            </a:pPr>
            <a:r>
              <a:rPr lang="en-US" sz="2200" dirty="0" smtClean="0">
                <a:solidFill>
                  <a:schemeClr val="tx2"/>
                </a:solidFill>
                <a:latin typeface="Calibri" pitchFamily="34" charset="0"/>
              </a:rPr>
              <a:t>      Colchester is 51.2 miles (82.4 km) northeast of London and is connected to the capital by the A12 road and the Great Eastern Main Line. It is less than 30 miles (48 km) away from </a:t>
            </a:r>
            <a:r>
              <a:rPr lang="en-US" sz="2200" dirty="0" err="1" smtClean="0">
                <a:solidFill>
                  <a:schemeClr val="tx2"/>
                </a:solidFill>
                <a:latin typeface="Calibri" pitchFamily="34" charset="0"/>
              </a:rPr>
              <a:t>Stansted</a:t>
            </a:r>
            <a:r>
              <a:rPr lang="en-US" sz="2200" dirty="0" smtClean="0">
                <a:solidFill>
                  <a:schemeClr val="tx2"/>
                </a:solidFill>
                <a:latin typeface="Calibri" pitchFamily="34" charset="0"/>
              </a:rPr>
              <a:t> Airport and 20 miles (32 km) from the passenger ferry port of Harwich.</a:t>
            </a:r>
            <a:endParaRPr lang="ru-RU" sz="2200" dirty="0">
              <a:solidFill>
                <a:schemeClr val="tx2"/>
              </a:solidFill>
              <a:latin typeface="Calibri" pitchFamily="34" charset="0"/>
            </a:endParaRPr>
          </a:p>
        </p:txBody>
      </p:sp>
      <p:pic>
        <p:nvPicPr>
          <p:cNvPr id="5" name="Рисунок 4" descr="colchester.png"/>
          <p:cNvPicPr>
            <a:picLocks noChangeAspect="1"/>
          </p:cNvPicPr>
          <p:nvPr/>
        </p:nvPicPr>
        <p:blipFill>
          <a:blip r:embed="rId2" cstate="print"/>
          <a:stretch>
            <a:fillRect/>
          </a:stretch>
        </p:blipFill>
        <p:spPr>
          <a:xfrm>
            <a:off x="285719" y="2000240"/>
            <a:ext cx="4643471" cy="35719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143372" y="1500174"/>
            <a:ext cx="4786346" cy="3214710"/>
          </a:xfrm>
        </p:spPr>
        <p:txBody>
          <a:bodyPr>
            <a:noAutofit/>
          </a:bodyPr>
          <a:lstStyle/>
          <a:p>
            <a:pPr algn="just"/>
            <a:r>
              <a:rPr lang="en-US" sz="2000" dirty="0" smtClean="0">
                <a:latin typeface="Calibri" pitchFamily="34" charset="0"/>
              </a:rPr>
              <a:t/>
            </a:r>
            <a:br>
              <a:rPr lang="en-US" sz="2000" dirty="0" smtClean="0">
                <a:latin typeface="Calibri" pitchFamily="34" charset="0"/>
              </a:rPr>
            </a:br>
            <a:r>
              <a:rPr lang="en-US" sz="2000" dirty="0" smtClean="0">
                <a:latin typeface="Calibri" pitchFamily="34" charset="0"/>
              </a:rPr>
              <a:t/>
            </a:r>
            <a:br>
              <a:rPr lang="en-US" sz="2000" dirty="0" smtClean="0">
                <a:latin typeface="Calibri" pitchFamily="34" charset="0"/>
              </a:rPr>
            </a:br>
            <a:r>
              <a:rPr lang="en-US" sz="2000" dirty="0" smtClean="0">
                <a:latin typeface="Calibri" pitchFamily="34" charset="0"/>
              </a:rPr>
              <a:t>As is the case for the rest of Essex, Colchester's state schooling operates a two-tier system. Two of the town's secondary schools are selective, Colchester Royal Grammar School and Colchester County High School, the remainder being comprehensives. Comprehensive secondary schools include Colchester Academy, Philip </a:t>
            </a:r>
            <a:r>
              <a:rPr lang="en-US" sz="2000" dirty="0" err="1" smtClean="0">
                <a:latin typeface="Calibri" pitchFamily="34" charset="0"/>
              </a:rPr>
              <a:t>Morant</a:t>
            </a:r>
            <a:r>
              <a:rPr lang="en-US" sz="2000" dirty="0" smtClean="0">
                <a:latin typeface="Calibri" pitchFamily="34" charset="0"/>
              </a:rPr>
              <a:t> School and College, St Helena Media Arts College, St Benedict's Catholic College and the Thomas Lord </a:t>
            </a:r>
            <a:r>
              <a:rPr lang="en-US" sz="2000" dirty="0" err="1" smtClean="0">
                <a:latin typeface="Calibri" pitchFamily="34" charset="0"/>
              </a:rPr>
              <a:t>Audley</a:t>
            </a:r>
            <a:r>
              <a:rPr lang="en-US" sz="2000" dirty="0" smtClean="0">
                <a:latin typeface="Calibri" pitchFamily="34" charset="0"/>
              </a:rPr>
              <a:t> School.</a:t>
            </a:r>
            <a:br>
              <a:rPr lang="en-US" sz="2000" dirty="0" smtClean="0">
                <a:latin typeface="Calibri" pitchFamily="34" charset="0"/>
              </a:rPr>
            </a:br>
            <a:endParaRPr lang="ru-RU" sz="2000" dirty="0">
              <a:latin typeface="Calibri" pitchFamily="34" charset="0"/>
            </a:endParaRPr>
          </a:p>
        </p:txBody>
      </p:sp>
      <p:sp>
        <p:nvSpPr>
          <p:cNvPr id="5" name="Прямоугольник 4"/>
          <p:cNvSpPr/>
          <p:nvPr/>
        </p:nvSpPr>
        <p:spPr>
          <a:xfrm>
            <a:off x="500034" y="928670"/>
            <a:ext cx="1449884" cy="461665"/>
          </a:xfrm>
          <a:prstGeom prst="rect">
            <a:avLst/>
          </a:prstGeom>
        </p:spPr>
        <p:txBody>
          <a:bodyPr wrap="none">
            <a:spAutoFit/>
          </a:bodyPr>
          <a:lstStyle/>
          <a:p>
            <a:r>
              <a:rPr lang="en-US" sz="2400" b="1" dirty="0" smtClean="0">
                <a:solidFill>
                  <a:srgbClr val="4F271C"/>
                </a:solidFill>
                <a:latin typeface="Calibri" pitchFamily="34" charset="0"/>
              </a:rPr>
              <a:t>Education</a:t>
            </a:r>
            <a:endParaRPr lang="ru-RU" sz="2400" b="1" dirty="0">
              <a:solidFill>
                <a:srgbClr val="4F271C"/>
              </a:solidFill>
              <a:latin typeface="Calibri" pitchFamily="34" charset="0"/>
            </a:endParaRPr>
          </a:p>
        </p:txBody>
      </p:sp>
      <p:pic>
        <p:nvPicPr>
          <p:cNvPr id="7" name="Рисунок 6" descr="spaces-colchester-campus-and-reflections.jpg"/>
          <p:cNvPicPr>
            <a:picLocks noChangeAspect="1"/>
          </p:cNvPicPr>
          <p:nvPr/>
        </p:nvPicPr>
        <p:blipFill>
          <a:blip r:embed="rId2" cstate="print"/>
          <a:stretch>
            <a:fillRect/>
          </a:stretch>
        </p:blipFill>
        <p:spPr>
          <a:xfrm>
            <a:off x="214282" y="1643050"/>
            <a:ext cx="3786214" cy="3357586"/>
          </a:xfrm>
          <a:prstGeom prst="rect">
            <a:avLst/>
          </a:prstGeom>
        </p:spPr>
      </p:pic>
      <p:sp>
        <p:nvSpPr>
          <p:cNvPr id="8" name="Прямоугольник 7"/>
          <p:cNvSpPr/>
          <p:nvPr/>
        </p:nvSpPr>
        <p:spPr>
          <a:xfrm>
            <a:off x="142844" y="5072074"/>
            <a:ext cx="8786874" cy="1323439"/>
          </a:xfrm>
          <a:prstGeom prst="rect">
            <a:avLst/>
          </a:prstGeom>
        </p:spPr>
        <p:txBody>
          <a:bodyPr wrap="square">
            <a:spAutoFit/>
          </a:bodyPr>
          <a:lstStyle/>
          <a:p>
            <a:pPr algn="just"/>
            <a:r>
              <a:rPr lang="en-US" sz="2000" dirty="0" smtClean="0">
                <a:solidFill>
                  <a:srgbClr val="4F271C"/>
                </a:solidFill>
                <a:latin typeface="Calibri" pitchFamily="34" charset="0"/>
              </a:rPr>
              <a:t>The main campus of the University of Essex is situated in Colchester. It is called Colchester Campus. Other tertiary institutions include Colchester Sixth Form College and Colchester Institute.</a:t>
            </a:r>
            <a:br>
              <a:rPr lang="en-US" sz="2000" dirty="0" smtClean="0">
                <a:solidFill>
                  <a:srgbClr val="4F271C"/>
                </a:solidFill>
                <a:latin typeface="Calibri" pitchFamily="34" charset="0"/>
              </a:rPr>
            </a:br>
            <a:endParaRPr lang="ru-RU"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857364"/>
            <a:ext cx="5872146" cy="1000132"/>
          </a:xfrm>
        </p:spPr>
        <p:txBody>
          <a:bodyPr>
            <a:noAutofit/>
          </a:bodyPr>
          <a:lstStyle/>
          <a:p>
            <a:pPr algn="just"/>
            <a:r>
              <a:rPr lang="en-US" sz="2000" dirty="0" smtClean="0">
                <a:latin typeface="Calibri" pitchFamily="34" charset="0"/>
              </a:rPr>
              <a:t>Colchester houses several museums. The Castle Museum, found within Colchester Castle, features an extensive exhibit on Roman Colchester. </a:t>
            </a:r>
            <a:br>
              <a:rPr lang="en-US" sz="2000" dirty="0" smtClean="0">
                <a:latin typeface="Calibri" pitchFamily="34" charset="0"/>
              </a:rPr>
            </a:br>
            <a:r>
              <a:rPr lang="en-US" sz="2000" dirty="0" smtClean="0">
                <a:latin typeface="Calibri" pitchFamily="34" charset="0"/>
              </a:rPr>
              <a:t/>
            </a:r>
            <a:br>
              <a:rPr lang="en-US" sz="2000" dirty="0" smtClean="0">
                <a:latin typeface="Calibri" pitchFamily="34" charset="0"/>
              </a:rPr>
            </a:br>
            <a:endParaRPr lang="ru-RU" sz="2000" dirty="0">
              <a:latin typeface="Calibri" pitchFamily="34" charset="0"/>
            </a:endParaRPr>
          </a:p>
        </p:txBody>
      </p:sp>
      <p:pic>
        <p:nvPicPr>
          <p:cNvPr id="6" name="Рисунок 5" descr="Colchester-Natural-History-Museum-59513.jpg"/>
          <p:cNvPicPr>
            <a:picLocks noChangeAspect="1"/>
          </p:cNvPicPr>
          <p:nvPr/>
        </p:nvPicPr>
        <p:blipFill>
          <a:blip r:embed="rId2" cstate="print"/>
          <a:stretch>
            <a:fillRect/>
          </a:stretch>
        </p:blipFill>
        <p:spPr>
          <a:xfrm>
            <a:off x="6500826" y="4857760"/>
            <a:ext cx="2401785" cy="1349721"/>
          </a:xfrm>
          <a:prstGeom prst="rect">
            <a:avLst/>
          </a:prstGeom>
        </p:spPr>
      </p:pic>
      <p:pic>
        <p:nvPicPr>
          <p:cNvPr id="7" name="Рисунок 6" descr="image3.jpg"/>
          <p:cNvPicPr>
            <a:picLocks noChangeAspect="1"/>
          </p:cNvPicPr>
          <p:nvPr/>
        </p:nvPicPr>
        <p:blipFill>
          <a:blip r:embed="rId3" cstate="print"/>
          <a:stretch>
            <a:fillRect/>
          </a:stretch>
        </p:blipFill>
        <p:spPr>
          <a:xfrm>
            <a:off x="4857752" y="5500702"/>
            <a:ext cx="2026507" cy="1268443"/>
          </a:xfrm>
          <a:prstGeom prst="rect">
            <a:avLst/>
          </a:prstGeom>
        </p:spPr>
      </p:pic>
      <p:sp>
        <p:nvSpPr>
          <p:cNvPr id="8" name="TextBox 7"/>
          <p:cNvSpPr txBox="1"/>
          <p:nvPr/>
        </p:nvSpPr>
        <p:spPr>
          <a:xfrm>
            <a:off x="500034" y="928670"/>
            <a:ext cx="1857388" cy="461665"/>
          </a:xfrm>
          <a:prstGeom prst="rect">
            <a:avLst/>
          </a:prstGeom>
          <a:noFill/>
        </p:spPr>
        <p:txBody>
          <a:bodyPr wrap="square" rtlCol="0">
            <a:spAutoFit/>
          </a:bodyPr>
          <a:lstStyle/>
          <a:p>
            <a:r>
              <a:rPr lang="en-US" sz="2400" b="1" dirty="0" smtClean="0">
                <a:solidFill>
                  <a:schemeClr val="tx2"/>
                </a:solidFill>
                <a:latin typeface="Calibri" pitchFamily="34" charset="0"/>
              </a:rPr>
              <a:t>Culture</a:t>
            </a:r>
            <a:endParaRPr lang="ru-RU" sz="2400" b="1" dirty="0">
              <a:solidFill>
                <a:schemeClr val="tx2"/>
              </a:solidFill>
              <a:latin typeface="Calibri" pitchFamily="34" charset="0"/>
            </a:endParaRPr>
          </a:p>
        </p:txBody>
      </p:sp>
      <p:pic>
        <p:nvPicPr>
          <p:cNvPr id="10" name="Содержимое 9" descr="colchester_cc_003_0.jpg"/>
          <p:cNvPicPr>
            <a:picLocks noGrp="1" noChangeAspect="1"/>
          </p:cNvPicPr>
          <p:nvPr>
            <p:ph sz="quarter" idx="1"/>
          </p:nvPr>
        </p:nvPicPr>
        <p:blipFill>
          <a:blip r:embed="rId4" cstate="print"/>
          <a:stretch>
            <a:fillRect/>
          </a:stretch>
        </p:blipFill>
        <p:spPr>
          <a:xfrm>
            <a:off x="6072198" y="1571612"/>
            <a:ext cx="2814824" cy="2056922"/>
          </a:xfrm>
        </p:spPr>
      </p:pic>
      <p:pic>
        <p:nvPicPr>
          <p:cNvPr id="11" name="Рисунок 10" descr="14737308.jpg"/>
          <p:cNvPicPr>
            <a:picLocks noChangeAspect="1"/>
          </p:cNvPicPr>
          <p:nvPr/>
        </p:nvPicPr>
        <p:blipFill>
          <a:blip r:embed="rId5" cstate="print"/>
          <a:stretch>
            <a:fillRect/>
          </a:stretch>
        </p:blipFill>
        <p:spPr>
          <a:xfrm>
            <a:off x="285720" y="2786058"/>
            <a:ext cx="3143272" cy="2096170"/>
          </a:xfrm>
          <a:prstGeom prst="rect">
            <a:avLst/>
          </a:prstGeom>
        </p:spPr>
      </p:pic>
      <p:sp>
        <p:nvSpPr>
          <p:cNvPr id="12" name="Прямоугольник 11"/>
          <p:cNvSpPr/>
          <p:nvPr/>
        </p:nvSpPr>
        <p:spPr>
          <a:xfrm>
            <a:off x="3500430" y="3929066"/>
            <a:ext cx="5429288" cy="1015663"/>
          </a:xfrm>
          <a:prstGeom prst="rect">
            <a:avLst/>
          </a:prstGeom>
        </p:spPr>
        <p:txBody>
          <a:bodyPr wrap="square">
            <a:spAutoFit/>
          </a:bodyPr>
          <a:lstStyle/>
          <a:p>
            <a:pPr algn="just"/>
            <a:r>
              <a:rPr lang="en-US" sz="2000" dirty="0" smtClean="0">
                <a:solidFill>
                  <a:schemeClr val="tx2"/>
                </a:solidFill>
                <a:latin typeface="Calibri" pitchFamily="34" charset="0"/>
              </a:rPr>
              <a:t>Nearby are </a:t>
            </a:r>
            <a:r>
              <a:rPr lang="en-US" sz="2000" dirty="0" err="1" smtClean="0">
                <a:solidFill>
                  <a:schemeClr val="tx2"/>
                </a:solidFill>
                <a:latin typeface="Calibri" pitchFamily="34" charset="0"/>
              </a:rPr>
              <a:t>Hollytrees</a:t>
            </a:r>
            <a:r>
              <a:rPr lang="en-US" sz="2000" dirty="0" smtClean="0">
                <a:solidFill>
                  <a:schemeClr val="tx2"/>
                </a:solidFill>
                <a:latin typeface="Calibri" pitchFamily="34" charset="0"/>
              </a:rPr>
              <a:t> Museum, a social history museum with children's exhibits in the former home of Charles Gray, </a:t>
            </a:r>
            <a:endParaRPr lang="ru-RU" sz="2000" dirty="0">
              <a:solidFill>
                <a:schemeClr val="tx2"/>
              </a:solidFill>
              <a:latin typeface="Calibri" pitchFamily="34" charset="0"/>
            </a:endParaRPr>
          </a:p>
        </p:txBody>
      </p:sp>
      <p:sp>
        <p:nvSpPr>
          <p:cNvPr id="13" name="Прямоугольник 12"/>
          <p:cNvSpPr/>
          <p:nvPr/>
        </p:nvSpPr>
        <p:spPr>
          <a:xfrm>
            <a:off x="142844" y="5286388"/>
            <a:ext cx="4357718" cy="1015663"/>
          </a:xfrm>
          <a:prstGeom prst="rect">
            <a:avLst/>
          </a:prstGeom>
        </p:spPr>
        <p:txBody>
          <a:bodyPr wrap="square">
            <a:spAutoFit/>
          </a:bodyPr>
          <a:lstStyle/>
          <a:p>
            <a:pPr algn="just"/>
            <a:r>
              <a:rPr lang="en-US" sz="2000" dirty="0" smtClean="0">
                <a:solidFill>
                  <a:schemeClr val="tx2"/>
                </a:solidFill>
                <a:latin typeface="Calibri" pitchFamily="34" charset="0"/>
              </a:rPr>
              <a:t>and the town's Natural History Museum, located in the former All Saints' Church.</a:t>
            </a:r>
            <a:endParaRPr lang="ru-RU" sz="2000" dirty="0">
              <a:solidFill>
                <a:schemeClr val="tx2"/>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429124" y="3714752"/>
            <a:ext cx="4572032" cy="571480"/>
          </a:xfrm>
        </p:spPr>
        <p:txBody>
          <a:bodyPr>
            <a:normAutofit fontScale="25000" lnSpcReduction="20000"/>
          </a:bodyPr>
          <a:lstStyle/>
          <a:p>
            <a:pPr algn="just">
              <a:buNone/>
            </a:pPr>
            <a:endParaRPr lang="en-US" sz="2000" dirty="0" smtClean="0">
              <a:latin typeface="Calibri" pitchFamily="34" charset="0"/>
            </a:endParaRPr>
          </a:p>
          <a:p>
            <a:pPr algn="just"/>
            <a:endParaRPr lang="en-US" sz="2000" dirty="0" smtClean="0">
              <a:latin typeface="Calibri" pitchFamily="34" charset="0"/>
            </a:endParaRPr>
          </a:p>
          <a:p>
            <a:pPr algn="just">
              <a:buNone/>
            </a:pPr>
            <a:r>
              <a:rPr lang="en-US" sz="7200" dirty="0" smtClean="0">
                <a:solidFill>
                  <a:schemeClr val="tx2"/>
                </a:solidFill>
                <a:latin typeface="Calibri" pitchFamily="34" charset="0"/>
              </a:rPr>
              <a:t>      The </a:t>
            </a:r>
            <a:r>
              <a:rPr lang="en-US" sz="7200" dirty="0" err="1" smtClean="0">
                <a:solidFill>
                  <a:schemeClr val="tx2"/>
                </a:solidFill>
                <a:latin typeface="Calibri" pitchFamily="34" charset="0"/>
              </a:rPr>
              <a:t>Headgate</a:t>
            </a:r>
            <a:r>
              <a:rPr lang="en-US" sz="7200" dirty="0" smtClean="0">
                <a:solidFill>
                  <a:schemeClr val="tx2"/>
                </a:solidFill>
                <a:latin typeface="Calibri" pitchFamily="34" charset="0"/>
              </a:rPr>
              <a:t> Theatre is also located in Colchester.</a:t>
            </a:r>
            <a:endParaRPr lang="ru-RU" sz="7200" dirty="0">
              <a:solidFill>
                <a:schemeClr val="tx2"/>
              </a:solidFill>
              <a:latin typeface="Calibri" pitchFamily="34" charset="0"/>
            </a:endParaRPr>
          </a:p>
        </p:txBody>
      </p:sp>
      <p:pic>
        <p:nvPicPr>
          <p:cNvPr id="8" name="Содержимое 7" descr="Colchester-Arts-Centre-Beer-Festival-.png"/>
          <p:cNvPicPr>
            <a:picLocks noGrp="1" noChangeAspect="1"/>
          </p:cNvPicPr>
          <p:nvPr>
            <p:ph sz="quarter" idx="2"/>
          </p:nvPr>
        </p:nvPicPr>
        <p:blipFill>
          <a:blip r:embed="rId2" cstate="print"/>
          <a:stretch>
            <a:fillRect/>
          </a:stretch>
        </p:blipFill>
        <p:spPr>
          <a:xfrm>
            <a:off x="214281" y="4857760"/>
            <a:ext cx="4357719" cy="1728214"/>
          </a:xfrm>
        </p:spPr>
      </p:pic>
      <p:pic>
        <p:nvPicPr>
          <p:cNvPr id="9" name="Рисунок 8" descr="headgate-theatre (1).jpg"/>
          <p:cNvPicPr>
            <a:picLocks noChangeAspect="1"/>
          </p:cNvPicPr>
          <p:nvPr/>
        </p:nvPicPr>
        <p:blipFill>
          <a:blip r:embed="rId3" cstate="print">
            <a:lum bright="-9000" contrast="21000"/>
          </a:blip>
          <a:stretch>
            <a:fillRect/>
          </a:stretch>
        </p:blipFill>
        <p:spPr>
          <a:xfrm>
            <a:off x="7072330" y="2555218"/>
            <a:ext cx="1787273" cy="1373847"/>
          </a:xfrm>
          <a:prstGeom prst="rect">
            <a:avLst/>
          </a:prstGeom>
        </p:spPr>
      </p:pic>
      <p:pic>
        <p:nvPicPr>
          <p:cNvPr id="10" name="Рисунок 9" descr="headgate-theatre.jpg"/>
          <p:cNvPicPr>
            <a:picLocks noChangeAspect="1"/>
          </p:cNvPicPr>
          <p:nvPr/>
        </p:nvPicPr>
        <p:blipFill>
          <a:blip r:embed="rId4" cstate="print">
            <a:lum contrast="3000"/>
          </a:blip>
          <a:stretch>
            <a:fillRect/>
          </a:stretch>
        </p:blipFill>
        <p:spPr>
          <a:xfrm>
            <a:off x="4857752" y="2571744"/>
            <a:ext cx="1835696" cy="1375103"/>
          </a:xfrm>
          <a:prstGeom prst="rect">
            <a:avLst/>
          </a:prstGeom>
        </p:spPr>
      </p:pic>
      <p:pic>
        <p:nvPicPr>
          <p:cNvPr id="7" name="Рисунок 6" descr="MercuryTheatrephotos-71.jpg"/>
          <p:cNvPicPr>
            <a:picLocks noChangeAspect="1"/>
          </p:cNvPicPr>
          <p:nvPr/>
        </p:nvPicPr>
        <p:blipFill>
          <a:blip r:embed="rId5" cstate="print"/>
          <a:stretch>
            <a:fillRect/>
          </a:stretch>
        </p:blipFill>
        <p:spPr>
          <a:xfrm>
            <a:off x="214282" y="1643050"/>
            <a:ext cx="4357718" cy="2857520"/>
          </a:xfrm>
          <a:prstGeom prst="rect">
            <a:avLst/>
          </a:prstGeom>
        </p:spPr>
      </p:pic>
      <p:sp>
        <p:nvSpPr>
          <p:cNvPr id="11" name="Прямоугольник 10"/>
          <p:cNvSpPr/>
          <p:nvPr/>
        </p:nvSpPr>
        <p:spPr>
          <a:xfrm>
            <a:off x="4786314" y="1571612"/>
            <a:ext cx="4143404" cy="923330"/>
          </a:xfrm>
          <a:prstGeom prst="rect">
            <a:avLst/>
          </a:prstGeom>
        </p:spPr>
        <p:txBody>
          <a:bodyPr wrap="square">
            <a:spAutoFit/>
          </a:bodyPr>
          <a:lstStyle/>
          <a:p>
            <a:pPr algn="just"/>
            <a:r>
              <a:rPr lang="en-US" dirty="0" smtClean="0">
                <a:solidFill>
                  <a:schemeClr val="tx2"/>
                </a:solidFill>
                <a:latin typeface="Calibri" pitchFamily="34" charset="0"/>
              </a:rPr>
              <a:t>Opened in 1972, the Mercury Theatre is one the region's leading repertory theatres. </a:t>
            </a:r>
          </a:p>
        </p:txBody>
      </p:sp>
      <p:sp>
        <p:nvSpPr>
          <p:cNvPr id="12" name="Прямоугольник 11"/>
          <p:cNvSpPr/>
          <p:nvPr/>
        </p:nvSpPr>
        <p:spPr>
          <a:xfrm>
            <a:off x="4786314" y="4857760"/>
            <a:ext cx="4071966" cy="1477328"/>
          </a:xfrm>
          <a:prstGeom prst="rect">
            <a:avLst/>
          </a:prstGeom>
        </p:spPr>
        <p:txBody>
          <a:bodyPr wrap="square">
            <a:spAutoFit/>
          </a:bodyPr>
          <a:lstStyle/>
          <a:p>
            <a:pPr algn="just"/>
            <a:r>
              <a:rPr lang="en-US" dirty="0" smtClean="0">
                <a:solidFill>
                  <a:schemeClr val="tx2"/>
                </a:solidFill>
                <a:latin typeface="Calibri" pitchFamily="34" charset="0"/>
              </a:rPr>
              <a:t>Located nearby is Colchester Arts Centre, a multi-function arts venue located in the former St Mary-at-the-Walls church, and home of the Colchester Beer Festival.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body" idx="1"/>
          </p:nvPr>
        </p:nvSpPr>
        <p:spPr>
          <a:xfrm>
            <a:off x="214282" y="2743200"/>
            <a:ext cx="4429157" cy="1673225"/>
          </a:xfrm>
        </p:spPr>
        <p:txBody>
          <a:bodyPr>
            <a:noAutofit/>
          </a:bodyPr>
          <a:lstStyle/>
          <a:p>
            <a:pPr algn="just">
              <a:buFont typeface="Arial" pitchFamily="34" charset="0"/>
              <a:buChar char="•"/>
            </a:pPr>
            <a:r>
              <a:rPr lang="en-US" sz="2000" dirty="0" smtClean="0">
                <a:latin typeface="Calibri" pitchFamily="34" charset="0"/>
              </a:rPr>
              <a:t> It is a town  in Hertfordshire, England</a:t>
            </a:r>
          </a:p>
          <a:p>
            <a:pPr algn="just">
              <a:buFont typeface="Arial" pitchFamily="34" charset="0"/>
              <a:buChar char="•"/>
            </a:pPr>
            <a:r>
              <a:rPr lang="en-US" sz="2000" dirty="0" smtClean="0">
                <a:latin typeface="Calibri" pitchFamily="34" charset="0"/>
              </a:rPr>
              <a:t> The town developed on the River </a:t>
            </a:r>
            <a:r>
              <a:rPr lang="en-US" sz="2000" dirty="0" err="1" smtClean="0">
                <a:latin typeface="Calibri" pitchFamily="34" charset="0"/>
              </a:rPr>
              <a:t>Colne</a:t>
            </a:r>
            <a:r>
              <a:rPr lang="en-US" sz="2000" dirty="0" smtClean="0">
                <a:latin typeface="Calibri" pitchFamily="34" charset="0"/>
              </a:rPr>
              <a:t> on land belonging to St Albans Abbey until the 16th century. </a:t>
            </a:r>
          </a:p>
          <a:p>
            <a:pPr algn="just">
              <a:buFont typeface="Arial" pitchFamily="34" charset="0"/>
              <a:buChar char="•"/>
            </a:pPr>
            <a:r>
              <a:rPr lang="en-US" sz="2000" dirty="0" smtClean="0">
                <a:latin typeface="Calibri" pitchFamily="34" charset="0"/>
              </a:rPr>
              <a:t> During the 12th century a charter was granted allowing a market and building St Mary's Church began. The town grew modestly, assisted by </a:t>
            </a:r>
            <a:r>
              <a:rPr lang="en-US" sz="2000" dirty="0" err="1" smtClean="0">
                <a:latin typeface="Calibri" pitchFamily="34" charset="0"/>
              </a:rPr>
              <a:t>travellers</a:t>
            </a:r>
            <a:r>
              <a:rPr lang="en-US" sz="2000" dirty="0" smtClean="0">
                <a:latin typeface="Calibri" pitchFamily="34" charset="0"/>
              </a:rPr>
              <a:t> passing through to </a:t>
            </a:r>
            <a:r>
              <a:rPr lang="en-US" sz="2000" dirty="0" err="1" smtClean="0">
                <a:latin typeface="Calibri" pitchFamily="34" charset="0"/>
              </a:rPr>
              <a:t>Berkhamsted</a:t>
            </a:r>
            <a:r>
              <a:rPr lang="en-US" sz="2000" dirty="0" smtClean="0">
                <a:latin typeface="Calibri" pitchFamily="34" charset="0"/>
              </a:rPr>
              <a:t> Castle and the royal palace at Kings Langley. </a:t>
            </a:r>
          </a:p>
          <a:p>
            <a:pPr algn="just">
              <a:buFont typeface="Arial" pitchFamily="34" charset="0"/>
              <a:buChar char="•"/>
            </a:pPr>
            <a:r>
              <a:rPr lang="en-US" sz="2000" dirty="0" smtClean="0">
                <a:latin typeface="Calibri" pitchFamily="34" charset="0"/>
              </a:rPr>
              <a:t> It has a population of </a:t>
            </a:r>
            <a:r>
              <a:rPr lang="ru-RU" sz="2000" dirty="0" smtClean="0">
                <a:latin typeface="Calibri" pitchFamily="34" charset="0"/>
              </a:rPr>
              <a:t>90 301 </a:t>
            </a:r>
            <a:endParaRPr lang="ru-RU" sz="2000" dirty="0">
              <a:latin typeface="Calibri" pitchFamily="34" charset="0"/>
            </a:endParaRPr>
          </a:p>
        </p:txBody>
      </p:sp>
      <p:sp>
        <p:nvSpPr>
          <p:cNvPr id="2" name="Заголовок 1"/>
          <p:cNvSpPr>
            <a:spLocks noGrp="1"/>
          </p:cNvSpPr>
          <p:nvPr>
            <p:ph type="title"/>
          </p:nvPr>
        </p:nvSpPr>
        <p:spPr/>
        <p:txBody>
          <a:bodyPr>
            <a:normAutofit/>
          </a:bodyPr>
          <a:lstStyle/>
          <a:p>
            <a:r>
              <a:rPr lang="en-US" sz="4000" dirty="0" smtClean="0">
                <a:latin typeface="Calibri" pitchFamily="34" charset="0"/>
              </a:rPr>
              <a:t>Watford</a:t>
            </a:r>
            <a:endParaRPr lang="ru-RU" sz="4000" dirty="0">
              <a:latin typeface="Calibri" pitchFamily="34" charset="0"/>
            </a:endParaRPr>
          </a:p>
        </p:txBody>
      </p:sp>
      <p:pic>
        <p:nvPicPr>
          <p:cNvPr id="5" name="Рисунок 4" descr="watford_mendmydevice.jpg"/>
          <p:cNvPicPr>
            <a:picLocks noChangeAspect="1"/>
          </p:cNvPicPr>
          <p:nvPr/>
        </p:nvPicPr>
        <p:blipFill>
          <a:blip r:embed="rId2" cstate="print"/>
          <a:stretch>
            <a:fillRect/>
          </a:stretch>
        </p:blipFill>
        <p:spPr>
          <a:xfrm>
            <a:off x="4929190" y="3071810"/>
            <a:ext cx="3967534" cy="297878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5000628" y="3214686"/>
            <a:ext cx="3900486" cy="2125659"/>
          </a:xfrm>
        </p:spPr>
        <p:txBody>
          <a:bodyPr>
            <a:normAutofit/>
          </a:bodyPr>
          <a:lstStyle/>
          <a:p>
            <a:pPr algn="just">
              <a:buNone/>
            </a:pPr>
            <a:r>
              <a:rPr lang="en-US" sz="2000" b="1" dirty="0" smtClean="0">
                <a:solidFill>
                  <a:schemeClr val="tx2"/>
                </a:solidFill>
                <a:latin typeface="Calibri" pitchFamily="34" charset="0"/>
              </a:rPr>
              <a:t>      Watford</a:t>
            </a:r>
            <a:r>
              <a:rPr lang="en-US" sz="2000" dirty="0" smtClean="0">
                <a:solidFill>
                  <a:schemeClr val="tx2"/>
                </a:solidFill>
                <a:latin typeface="Calibri" pitchFamily="34" charset="0"/>
              </a:rPr>
              <a:t> is situated 17 miles (27 km) northwest of central London and inside the circumference of the M25 motorway. </a:t>
            </a:r>
            <a:endParaRPr lang="ru-RU" sz="2000" dirty="0">
              <a:solidFill>
                <a:schemeClr val="tx2"/>
              </a:solidFill>
              <a:latin typeface="Calibri" pitchFamily="34" charset="0"/>
            </a:endParaRPr>
          </a:p>
        </p:txBody>
      </p:sp>
      <p:pic>
        <p:nvPicPr>
          <p:cNvPr id="4" name="Рисунок 3" descr="300px-Watford_UK_locator_map.svg.png"/>
          <p:cNvPicPr>
            <a:picLocks noChangeAspect="1"/>
          </p:cNvPicPr>
          <p:nvPr/>
        </p:nvPicPr>
        <p:blipFill>
          <a:blip r:embed="rId2" cstate="print"/>
          <a:stretch>
            <a:fillRect/>
          </a:stretch>
        </p:blipFill>
        <p:spPr>
          <a:xfrm>
            <a:off x="214283" y="2357430"/>
            <a:ext cx="4819502" cy="335758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14346" y="1571612"/>
            <a:ext cx="9072626" cy="1858171"/>
          </a:xfrm>
        </p:spPr>
        <p:txBody>
          <a:bodyPr>
            <a:normAutofit/>
          </a:bodyPr>
          <a:lstStyle/>
          <a:p>
            <a:pPr algn="just">
              <a:buNone/>
            </a:pPr>
            <a:r>
              <a:rPr lang="en-US" sz="2000" dirty="0" smtClean="0">
                <a:solidFill>
                  <a:schemeClr val="tx2"/>
                </a:solidFill>
                <a:latin typeface="Calibri" pitchFamily="34" charset="0"/>
              </a:rPr>
              <a:t>      Watford is a major regional centre for the northern home counties. It is the most westerly of these commercial </a:t>
            </a:r>
            <a:r>
              <a:rPr lang="en-US" sz="2000" dirty="0" err="1" smtClean="0">
                <a:solidFill>
                  <a:schemeClr val="tx2"/>
                </a:solidFill>
                <a:latin typeface="Calibri" pitchFamily="34" charset="0"/>
              </a:rPr>
              <a:t>centres</a:t>
            </a:r>
            <a:r>
              <a:rPr lang="en-US" sz="2000" dirty="0" smtClean="0">
                <a:solidFill>
                  <a:schemeClr val="tx2"/>
                </a:solidFill>
                <a:latin typeface="Calibri" pitchFamily="34" charset="0"/>
              </a:rPr>
              <a:t> and the only one in Hertfordshire. Hertfordshire County Council designates Watford and </a:t>
            </a:r>
            <a:r>
              <a:rPr lang="en-US" sz="2000" dirty="0" err="1" smtClean="0">
                <a:solidFill>
                  <a:schemeClr val="tx2"/>
                </a:solidFill>
                <a:latin typeface="Calibri" pitchFamily="34" charset="0"/>
              </a:rPr>
              <a:t>Stevenage</a:t>
            </a:r>
            <a:r>
              <a:rPr lang="en-US" sz="2000" dirty="0" smtClean="0">
                <a:solidFill>
                  <a:schemeClr val="tx2"/>
                </a:solidFill>
                <a:latin typeface="Calibri" pitchFamily="34" charset="0"/>
              </a:rPr>
              <a:t> to be its major sub-regional </a:t>
            </a:r>
            <a:r>
              <a:rPr lang="en-US" sz="2000" dirty="0" err="1" smtClean="0">
                <a:solidFill>
                  <a:schemeClr val="tx2"/>
                </a:solidFill>
                <a:latin typeface="Calibri" pitchFamily="34" charset="0"/>
              </a:rPr>
              <a:t>centres</a:t>
            </a:r>
            <a:r>
              <a:rPr lang="en-US" sz="2000" dirty="0" smtClean="0">
                <a:solidFill>
                  <a:schemeClr val="tx2"/>
                </a:solidFill>
                <a:latin typeface="Calibri" pitchFamily="34" charset="0"/>
              </a:rPr>
              <a:t>, heading its list of preferred sites for retail development. </a:t>
            </a:r>
          </a:p>
          <a:p>
            <a:pPr algn="just">
              <a:buNone/>
            </a:pPr>
            <a:endParaRPr lang="en-US" sz="2000" dirty="0" smtClean="0">
              <a:solidFill>
                <a:schemeClr val="tx2"/>
              </a:solidFill>
              <a:latin typeface="Calibri" pitchFamily="34" charset="0"/>
            </a:endParaRPr>
          </a:p>
          <a:p>
            <a:pPr algn="just">
              <a:buNone/>
            </a:pPr>
            <a:endParaRPr lang="en-US" sz="2000" dirty="0" smtClean="0">
              <a:solidFill>
                <a:schemeClr val="tx2"/>
              </a:solidFill>
              <a:latin typeface="Calibri" pitchFamily="34" charset="0"/>
            </a:endParaRPr>
          </a:p>
          <a:p>
            <a:pPr algn="just">
              <a:buNone/>
            </a:pPr>
            <a:endParaRPr lang="en-US" sz="2000" dirty="0" smtClean="0">
              <a:solidFill>
                <a:schemeClr val="tx2"/>
              </a:solidFill>
              <a:latin typeface="Calibri" pitchFamily="34" charset="0"/>
            </a:endParaRPr>
          </a:p>
          <a:p>
            <a:pPr algn="just">
              <a:buNone/>
            </a:pPr>
            <a:endParaRPr lang="ru-RU" sz="2000" dirty="0">
              <a:solidFill>
                <a:schemeClr val="tx2"/>
              </a:solidFill>
              <a:latin typeface="Calibri" pitchFamily="34" charset="0"/>
            </a:endParaRPr>
          </a:p>
        </p:txBody>
      </p:sp>
      <p:sp>
        <p:nvSpPr>
          <p:cNvPr id="5" name="Прямоугольник 4"/>
          <p:cNvSpPr/>
          <p:nvPr/>
        </p:nvSpPr>
        <p:spPr>
          <a:xfrm>
            <a:off x="142844" y="5072074"/>
            <a:ext cx="8715436" cy="1323439"/>
          </a:xfrm>
          <a:prstGeom prst="rect">
            <a:avLst/>
          </a:prstGeom>
        </p:spPr>
        <p:txBody>
          <a:bodyPr wrap="square">
            <a:spAutoFit/>
          </a:bodyPr>
          <a:lstStyle/>
          <a:p>
            <a:pPr algn="just"/>
            <a:r>
              <a:rPr lang="en-US" sz="2000" dirty="0" smtClean="0">
                <a:solidFill>
                  <a:schemeClr val="tx2"/>
                </a:solidFill>
                <a:latin typeface="Calibri" pitchFamily="34" charset="0"/>
              </a:rPr>
              <a:t>The High Street is the main focus of activity at night having a high concentration of the town's bars, clubs and restaurants. The primary shopping area is the Harlequin Shopping Centre, a large purpose-built indoor mall with over 140 shops, restaurants and cafes built during the 1990s, opened officially in June 1992. </a:t>
            </a:r>
          </a:p>
        </p:txBody>
      </p:sp>
      <p:pic>
        <p:nvPicPr>
          <p:cNvPr id="7" name="Рисунок 6" descr="AAEAAQAAAAAAAAPnAAAAJDY4MjBkMTIxLWNlOGItNGM0Zi05YjNkLWFjMmNjZTNhNWFmZA.jpg"/>
          <p:cNvPicPr>
            <a:picLocks noChangeAspect="1"/>
          </p:cNvPicPr>
          <p:nvPr/>
        </p:nvPicPr>
        <p:blipFill>
          <a:blip r:embed="rId2"/>
          <a:stretch>
            <a:fillRect/>
          </a:stretch>
        </p:blipFill>
        <p:spPr>
          <a:xfrm>
            <a:off x="2071670" y="3071810"/>
            <a:ext cx="4976798" cy="191001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56"/>
            <a:ext cx="8077200" cy="869950"/>
          </a:xfrm>
        </p:spPr>
        <p:txBody>
          <a:bodyPr>
            <a:normAutofit/>
          </a:bodyPr>
          <a:lstStyle/>
          <a:p>
            <a:r>
              <a:rPr lang="en-US" sz="2400" b="1" dirty="0" smtClean="0">
                <a:latin typeface="Calibri" pitchFamily="34" charset="0"/>
              </a:rPr>
              <a:t>Settlement Hierarchy </a:t>
            </a:r>
            <a:endParaRPr lang="ru-RU" sz="2400" b="1" dirty="0">
              <a:latin typeface="Calibri" pitchFamily="34" charset="0"/>
            </a:endParaRPr>
          </a:p>
        </p:txBody>
      </p:sp>
      <p:pic>
        <p:nvPicPr>
          <p:cNvPr id="6" name="Рисунок 5" descr="hamlet.jpg"/>
          <p:cNvPicPr>
            <a:picLocks noChangeAspect="1"/>
          </p:cNvPicPr>
          <p:nvPr/>
        </p:nvPicPr>
        <p:blipFill>
          <a:blip r:embed="rId2"/>
          <a:stretch>
            <a:fillRect/>
          </a:stretch>
        </p:blipFill>
        <p:spPr>
          <a:xfrm>
            <a:off x="3000364" y="5500702"/>
            <a:ext cx="5214974" cy="628650"/>
          </a:xfrm>
          <a:prstGeom prst="rect">
            <a:avLst/>
          </a:prstGeom>
        </p:spPr>
      </p:pic>
      <p:pic>
        <p:nvPicPr>
          <p:cNvPr id="10" name="Рисунок 9" descr="capital city.jpg"/>
          <p:cNvPicPr>
            <a:picLocks noChangeAspect="1"/>
          </p:cNvPicPr>
          <p:nvPr/>
        </p:nvPicPr>
        <p:blipFill>
          <a:blip r:embed="rId3"/>
          <a:stretch>
            <a:fillRect/>
          </a:stretch>
        </p:blipFill>
        <p:spPr>
          <a:xfrm>
            <a:off x="3143241" y="1571612"/>
            <a:ext cx="5143536" cy="1285875"/>
          </a:xfrm>
          <a:prstGeom prst="rect">
            <a:avLst/>
          </a:prstGeom>
        </p:spPr>
      </p:pic>
      <p:pic>
        <p:nvPicPr>
          <p:cNvPr id="9" name="Рисунок 8" descr="regional centre.jpg"/>
          <p:cNvPicPr>
            <a:picLocks noChangeAspect="1"/>
          </p:cNvPicPr>
          <p:nvPr/>
        </p:nvPicPr>
        <p:blipFill>
          <a:blip r:embed="rId4"/>
          <a:stretch>
            <a:fillRect/>
          </a:stretch>
        </p:blipFill>
        <p:spPr>
          <a:xfrm>
            <a:off x="4071934" y="2643182"/>
            <a:ext cx="5143535" cy="1038225"/>
          </a:xfrm>
          <a:prstGeom prst="rect">
            <a:avLst/>
          </a:prstGeom>
        </p:spPr>
      </p:pic>
      <p:pic>
        <p:nvPicPr>
          <p:cNvPr id="8" name="Рисунок 7" descr="large town.jpg"/>
          <p:cNvPicPr>
            <a:picLocks noChangeAspect="1"/>
          </p:cNvPicPr>
          <p:nvPr/>
        </p:nvPicPr>
        <p:blipFill>
          <a:blip r:embed="rId5"/>
          <a:stretch>
            <a:fillRect/>
          </a:stretch>
        </p:blipFill>
        <p:spPr>
          <a:xfrm>
            <a:off x="3071802" y="3429000"/>
            <a:ext cx="5286412" cy="895350"/>
          </a:xfrm>
          <a:prstGeom prst="rect">
            <a:avLst/>
          </a:prstGeom>
        </p:spPr>
      </p:pic>
      <p:pic>
        <p:nvPicPr>
          <p:cNvPr id="7" name="Рисунок 6" descr="small town.jpg"/>
          <p:cNvPicPr>
            <a:picLocks noChangeAspect="1"/>
          </p:cNvPicPr>
          <p:nvPr/>
        </p:nvPicPr>
        <p:blipFill>
          <a:blip r:embed="rId6"/>
          <a:stretch>
            <a:fillRect/>
          </a:stretch>
        </p:blipFill>
        <p:spPr>
          <a:xfrm>
            <a:off x="3000364" y="4143380"/>
            <a:ext cx="5286412" cy="942975"/>
          </a:xfrm>
          <a:prstGeom prst="rect">
            <a:avLst/>
          </a:prstGeom>
        </p:spPr>
      </p:pic>
      <p:pic>
        <p:nvPicPr>
          <p:cNvPr id="11" name="Рисунок 10" descr="стрелка.jpg"/>
          <p:cNvPicPr>
            <a:picLocks noChangeAspect="1"/>
          </p:cNvPicPr>
          <p:nvPr/>
        </p:nvPicPr>
        <p:blipFill>
          <a:blip r:embed="rId7"/>
          <a:stretch>
            <a:fillRect/>
          </a:stretch>
        </p:blipFill>
        <p:spPr>
          <a:xfrm>
            <a:off x="2428860" y="1643050"/>
            <a:ext cx="857250" cy="4600575"/>
          </a:xfrm>
          <a:prstGeom prst="rect">
            <a:avLst/>
          </a:prstGeom>
        </p:spPr>
      </p:pic>
      <p:pic>
        <p:nvPicPr>
          <p:cNvPr id="12" name="Рисунок 11" descr="village.jpg"/>
          <p:cNvPicPr>
            <a:picLocks noChangeAspect="1"/>
          </p:cNvPicPr>
          <p:nvPr/>
        </p:nvPicPr>
        <p:blipFill>
          <a:blip r:embed="rId8"/>
          <a:stretch>
            <a:fillRect/>
          </a:stretch>
        </p:blipFill>
        <p:spPr>
          <a:xfrm>
            <a:off x="3143240" y="4857760"/>
            <a:ext cx="5191125" cy="781050"/>
          </a:xfrm>
          <a:prstGeom prst="rect">
            <a:avLst/>
          </a:prstGeom>
        </p:spPr>
      </p:pic>
      <p:sp>
        <p:nvSpPr>
          <p:cNvPr id="13" name="Прямоугольник 12"/>
          <p:cNvSpPr/>
          <p:nvPr/>
        </p:nvSpPr>
        <p:spPr>
          <a:xfrm>
            <a:off x="142844" y="1571612"/>
            <a:ext cx="2071702" cy="5016758"/>
          </a:xfrm>
          <a:prstGeom prst="rect">
            <a:avLst/>
          </a:prstGeom>
        </p:spPr>
        <p:txBody>
          <a:bodyPr wrap="square">
            <a:spAutoFit/>
          </a:bodyPr>
          <a:lstStyle/>
          <a:p>
            <a:pPr lvl="0" algn="just" fontAlgn="base">
              <a:spcBef>
                <a:spcPct val="0"/>
              </a:spcBef>
              <a:spcAft>
                <a:spcPct val="0"/>
              </a:spcAft>
            </a:pPr>
            <a:r>
              <a:rPr lang="en-US" sz="1600" dirty="0" smtClean="0">
                <a:solidFill>
                  <a:schemeClr val="tx2"/>
                </a:solidFill>
                <a:latin typeface="Calibri" pitchFamily="34" charset="0"/>
                <a:ea typeface="Calibri" pitchFamily="34" charset="0"/>
                <a:cs typeface="Times New Roman" pitchFamily="18" charset="0"/>
              </a:rPr>
              <a:t>A settlement hierarchy is ranking settlements in order of size or importance. </a:t>
            </a:r>
            <a:endParaRPr lang="ru-RU" sz="1600" dirty="0" smtClean="0">
              <a:solidFill>
                <a:schemeClr val="tx2"/>
              </a:solidFill>
              <a:latin typeface="Calibri" pitchFamily="34" charset="0"/>
              <a:cs typeface="Arial" pitchFamily="34" charset="0"/>
            </a:endParaRPr>
          </a:p>
          <a:p>
            <a:pPr lvl="0" algn="just" eaLnBrk="0" fontAlgn="base" hangingPunct="0">
              <a:spcBef>
                <a:spcPct val="0"/>
              </a:spcBef>
              <a:spcAft>
                <a:spcPct val="0"/>
              </a:spcAft>
            </a:pPr>
            <a:r>
              <a:rPr lang="en-US" sz="1600" dirty="0" smtClean="0">
                <a:solidFill>
                  <a:schemeClr val="tx2"/>
                </a:solidFill>
                <a:latin typeface="Calibri" pitchFamily="34" charset="0"/>
                <a:ea typeface="Calibri" pitchFamily="34" charset="0"/>
                <a:cs typeface="Times New Roman" pitchFamily="18" charset="0"/>
              </a:rPr>
              <a:t>Usually settlements are arranged from many isolated dwellings or farmhouses at the base of the hierarchy to one big city at the top. </a:t>
            </a:r>
            <a:endParaRPr lang="ru-RU" sz="1600" dirty="0" smtClean="0">
              <a:solidFill>
                <a:schemeClr val="tx2"/>
              </a:solidFill>
              <a:latin typeface="Calibri" pitchFamily="34" charset="0"/>
              <a:cs typeface="Arial" pitchFamily="34" charset="0"/>
            </a:endParaRPr>
          </a:p>
          <a:p>
            <a:pPr lvl="0" algn="just" eaLnBrk="0" fontAlgn="base" hangingPunct="0">
              <a:spcBef>
                <a:spcPct val="0"/>
              </a:spcBef>
              <a:spcAft>
                <a:spcPct val="0"/>
              </a:spcAft>
            </a:pPr>
            <a:r>
              <a:rPr lang="en-US" sz="1600" dirty="0" smtClean="0">
                <a:solidFill>
                  <a:schemeClr val="tx2"/>
                </a:solidFill>
                <a:latin typeface="Calibri" pitchFamily="34" charset="0"/>
                <a:ea typeface="Calibri" pitchFamily="34" charset="0"/>
                <a:cs typeface="Times New Roman" pitchFamily="18" charset="0"/>
              </a:rPr>
              <a:t>The order of importance is based on two main factors. One of them is the size (area and population) of the settlement. And the other is the range of services. </a:t>
            </a:r>
            <a:endParaRPr lang="en-US" sz="1600" dirty="0" smtClean="0">
              <a:solidFill>
                <a:schemeClr val="tx2"/>
              </a:solidFill>
              <a:latin typeface="Calibri" pitchFamily="34" charset="0"/>
              <a:cs typeface="Arial" pitchFamily="34" charset="0"/>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2786082" cy="562074"/>
          </a:xfrm>
        </p:spPr>
        <p:txBody>
          <a:bodyPr>
            <a:normAutofit/>
          </a:bodyPr>
          <a:lstStyle/>
          <a:p>
            <a:r>
              <a:rPr lang="en-US" sz="2400" b="1" dirty="0" smtClean="0">
                <a:latin typeface="Calibri" pitchFamily="34" charset="0"/>
              </a:rPr>
              <a:t>Education</a:t>
            </a:r>
            <a:endParaRPr lang="ru-RU" sz="2400" b="1" dirty="0">
              <a:latin typeface="Calibri" pitchFamily="34" charset="0"/>
            </a:endParaRPr>
          </a:p>
        </p:txBody>
      </p:sp>
      <p:sp>
        <p:nvSpPr>
          <p:cNvPr id="3" name="Содержимое 2"/>
          <p:cNvSpPr>
            <a:spLocks noGrp="1"/>
          </p:cNvSpPr>
          <p:nvPr>
            <p:ph sz="quarter" idx="1"/>
          </p:nvPr>
        </p:nvSpPr>
        <p:spPr>
          <a:xfrm>
            <a:off x="-142908" y="1643050"/>
            <a:ext cx="7534050" cy="2071702"/>
          </a:xfrm>
        </p:spPr>
        <p:txBody>
          <a:bodyPr>
            <a:noAutofit/>
          </a:bodyPr>
          <a:lstStyle/>
          <a:p>
            <a:pPr algn="just">
              <a:buNone/>
            </a:pPr>
            <a:r>
              <a:rPr lang="en-US" sz="1600" dirty="0" smtClean="0">
                <a:solidFill>
                  <a:schemeClr val="tx2"/>
                </a:solidFill>
                <a:latin typeface="Calibri" pitchFamily="34" charset="0"/>
              </a:rPr>
              <a:t>       The earliest records of schooling in Watford are of a schoolmaster named George Redhead in 1595, and of a Free School receiving an annual donation of £10 in 1640. The school consisted of "a room over two houses belonging to the Church Estate, nearest the churchyard."In 1704, Elizabeth Fuller of Watford Place built a new Free School for forty boys and twenty girls on her land next to the churchyard, with rooms for a master and a mistress. In the mid-19th century, the recorded schools in Watford were Fuller's Free School, by now in a poor state, and the separate boys and girls national schools of St Mary's in Church Street.</a:t>
            </a:r>
          </a:p>
          <a:p>
            <a:pPr algn="just">
              <a:buNone/>
            </a:pPr>
            <a:endParaRPr lang="en-US" sz="1600" dirty="0" smtClean="0">
              <a:solidFill>
                <a:schemeClr val="tx2"/>
              </a:solidFill>
              <a:latin typeface="Calibri" pitchFamily="34" charset="0"/>
            </a:endParaRPr>
          </a:p>
          <a:p>
            <a:pPr algn="just">
              <a:buNone/>
            </a:pPr>
            <a:endParaRPr lang="en-US" sz="1600" dirty="0" smtClean="0">
              <a:solidFill>
                <a:schemeClr val="tx2"/>
              </a:solidFill>
              <a:latin typeface="Calibri" pitchFamily="34" charset="0"/>
            </a:endParaRPr>
          </a:p>
        </p:txBody>
      </p:sp>
      <p:pic>
        <p:nvPicPr>
          <p:cNvPr id="4" name="Рисунок 3" descr="170px-Watford_Free_School.jpg"/>
          <p:cNvPicPr>
            <a:picLocks noChangeAspect="1"/>
          </p:cNvPicPr>
          <p:nvPr/>
        </p:nvPicPr>
        <p:blipFill>
          <a:blip r:embed="rId2" cstate="print"/>
          <a:stretch>
            <a:fillRect/>
          </a:stretch>
        </p:blipFill>
        <p:spPr>
          <a:xfrm>
            <a:off x="7429520" y="1643050"/>
            <a:ext cx="1459436" cy="1948776"/>
          </a:xfrm>
          <a:prstGeom prst="rect">
            <a:avLst/>
          </a:prstGeom>
        </p:spPr>
      </p:pic>
      <p:sp>
        <p:nvSpPr>
          <p:cNvPr id="6" name="Прямоугольник 5"/>
          <p:cNvSpPr/>
          <p:nvPr/>
        </p:nvSpPr>
        <p:spPr>
          <a:xfrm>
            <a:off x="142844" y="3786190"/>
            <a:ext cx="8715436" cy="1077218"/>
          </a:xfrm>
          <a:prstGeom prst="rect">
            <a:avLst/>
          </a:prstGeom>
        </p:spPr>
        <p:txBody>
          <a:bodyPr wrap="square">
            <a:spAutoFit/>
          </a:bodyPr>
          <a:lstStyle/>
          <a:p>
            <a:pPr algn="just"/>
            <a:r>
              <a:rPr lang="en-US" sz="1600" dirty="0" smtClean="0">
                <a:solidFill>
                  <a:schemeClr val="tx2"/>
                </a:solidFill>
                <a:latin typeface="Calibri" pitchFamily="34" charset="0"/>
              </a:rPr>
              <a:t>All the state-funded primary schools in Watford are co-educational. Under an earlier system, schools were divided into infant schools, covering Reception and Years 1 and 2, and junior schools, covering Years 3 to 6. Most such schools have amalgamated to form Junior Mixed Infant schools or (equivalently) primary schools, and all new schools are of this type.</a:t>
            </a:r>
          </a:p>
        </p:txBody>
      </p:sp>
      <p:sp>
        <p:nvSpPr>
          <p:cNvPr id="7" name="Прямоугольник 6"/>
          <p:cNvSpPr/>
          <p:nvPr/>
        </p:nvSpPr>
        <p:spPr>
          <a:xfrm>
            <a:off x="5286380" y="4857760"/>
            <a:ext cx="3571900" cy="1815882"/>
          </a:xfrm>
          <a:prstGeom prst="rect">
            <a:avLst/>
          </a:prstGeom>
        </p:spPr>
        <p:txBody>
          <a:bodyPr wrap="square">
            <a:spAutoFit/>
          </a:bodyPr>
          <a:lstStyle/>
          <a:p>
            <a:pPr algn="just"/>
            <a:r>
              <a:rPr lang="en-US" sz="1600" dirty="0" smtClean="0">
                <a:solidFill>
                  <a:schemeClr val="tx2"/>
                </a:solidFill>
                <a:latin typeface="Calibri" pitchFamily="34" charset="0"/>
              </a:rPr>
              <a:t>The only independent secondary school in the borough is </a:t>
            </a:r>
            <a:r>
              <a:rPr lang="en-US" sz="1600" dirty="0" err="1" smtClean="0">
                <a:solidFill>
                  <a:schemeClr val="tx2"/>
                </a:solidFill>
                <a:latin typeface="Calibri" pitchFamily="34" charset="0"/>
              </a:rPr>
              <a:t>Stanborough</a:t>
            </a:r>
            <a:r>
              <a:rPr lang="en-US" sz="1600" dirty="0" smtClean="0">
                <a:solidFill>
                  <a:schemeClr val="tx2"/>
                </a:solidFill>
                <a:latin typeface="Calibri" pitchFamily="34" charset="0"/>
              </a:rPr>
              <a:t> School, a day and boarding school operated by the Seventh-day Adventist Church. There several independent schools nearby, including Purcell School, a specialist music school.</a:t>
            </a:r>
            <a:endParaRPr lang="ru-RU" sz="1600" dirty="0">
              <a:solidFill>
                <a:schemeClr val="tx2"/>
              </a:solidFill>
              <a:latin typeface="Calibri" pitchFamily="34" charset="0"/>
            </a:endParaRPr>
          </a:p>
        </p:txBody>
      </p:sp>
      <p:pic>
        <p:nvPicPr>
          <p:cNvPr id="8" name="Рисунок 7" descr="Stanborough-School-landscape.jpg"/>
          <p:cNvPicPr>
            <a:picLocks noChangeAspect="1"/>
          </p:cNvPicPr>
          <p:nvPr/>
        </p:nvPicPr>
        <p:blipFill>
          <a:blip r:embed="rId3"/>
          <a:stretch>
            <a:fillRect/>
          </a:stretch>
        </p:blipFill>
        <p:spPr>
          <a:xfrm>
            <a:off x="214282" y="5000636"/>
            <a:ext cx="4857784" cy="141938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1714512" cy="714380"/>
          </a:xfrm>
        </p:spPr>
        <p:txBody>
          <a:bodyPr>
            <a:normAutofit/>
          </a:bodyPr>
          <a:lstStyle/>
          <a:p>
            <a:r>
              <a:rPr lang="en-US" sz="2400" b="1" dirty="0" smtClean="0">
                <a:latin typeface="Calibri" pitchFamily="34" charset="0"/>
              </a:rPr>
              <a:t>Culture</a:t>
            </a:r>
            <a:endParaRPr lang="ru-RU" sz="2400" b="1" dirty="0">
              <a:latin typeface="Calibri" pitchFamily="34" charset="0"/>
            </a:endParaRPr>
          </a:p>
        </p:txBody>
      </p:sp>
      <p:sp>
        <p:nvSpPr>
          <p:cNvPr id="3" name="Содержимое 2"/>
          <p:cNvSpPr>
            <a:spLocks noGrp="1"/>
          </p:cNvSpPr>
          <p:nvPr>
            <p:ph sz="quarter" idx="1"/>
          </p:nvPr>
        </p:nvSpPr>
        <p:spPr>
          <a:xfrm>
            <a:off x="-142908" y="4643446"/>
            <a:ext cx="4469710" cy="2660876"/>
          </a:xfrm>
        </p:spPr>
        <p:txBody>
          <a:bodyPr>
            <a:normAutofit/>
          </a:bodyPr>
          <a:lstStyle/>
          <a:p>
            <a:pPr algn="just">
              <a:buNone/>
            </a:pPr>
            <a:r>
              <a:rPr lang="en-US" sz="1600" dirty="0" smtClean="0">
                <a:solidFill>
                  <a:schemeClr val="tx2"/>
                </a:solidFill>
                <a:latin typeface="Calibri" pitchFamily="34" charset="0"/>
              </a:rPr>
              <a:t>       Watford </a:t>
            </a:r>
            <a:r>
              <a:rPr lang="en-US" sz="1600" dirty="0" err="1" smtClean="0">
                <a:solidFill>
                  <a:schemeClr val="tx2"/>
                </a:solidFill>
                <a:latin typeface="Calibri" pitchFamily="34" charset="0"/>
              </a:rPr>
              <a:t>Colosseum</a:t>
            </a:r>
            <a:r>
              <a:rPr lang="en-US" sz="1600" dirty="0" smtClean="0">
                <a:solidFill>
                  <a:schemeClr val="tx2"/>
                </a:solidFill>
                <a:latin typeface="Calibri" pitchFamily="34" charset="0"/>
              </a:rPr>
              <a:t> was built in 1938 as the Watford Town Hall Assembly Rooms to the design of architect Charles Cowles-</a:t>
            </a:r>
            <a:r>
              <a:rPr lang="en-US" sz="1600" dirty="0" err="1" smtClean="0">
                <a:solidFill>
                  <a:schemeClr val="tx2"/>
                </a:solidFill>
                <a:latin typeface="Calibri" pitchFamily="34" charset="0"/>
              </a:rPr>
              <a:t>Voysey</a:t>
            </a:r>
            <a:r>
              <a:rPr lang="en-US" sz="1600" dirty="0" smtClean="0">
                <a:solidFill>
                  <a:schemeClr val="tx2"/>
                </a:solidFill>
                <a:latin typeface="Calibri" pitchFamily="34" charset="0"/>
              </a:rPr>
              <a:t> and acoustician Hope </a:t>
            </a:r>
            <a:r>
              <a:rPr lang="en-US" sz="1600" dirty="0" err="1" smtClean="0">
                <a:solidFill>
                  <a:schemeClr val="tx2"/>
                </a:solidFill>
                <a:latin typeface="Calibri" pitchFamily="34" charset="0"/>
              </a:rPr>
              <a:t>Bagenal</a:t>
            </a:r>
            <a:r>
              <a:rPr lang="en-US" sz="1600" dirty="0" smtClean="0">
                <a:solidFill>
                  <a:schemeClr val="tx2"/>
                </a:solidFill>
                <a:latin typeface="Calibri" pitchFamily="34" charset="0"/>
              </a:rPr>
              <a:t>. It acquired a worldwide reputation for its fine acoustics, and throughout the second half of the twentieth century the hall was used for concerts and recordings by leading orchestras and musicians.</a:t>
            </a:r>
          </a:p>
          <a:p>
            <a:pPr algn="just"/>
            <a:endParaRPr lang="en-US" sz="1600" dirty="0" smtClean="0"/>
          </a:p>
        </p:txBody>
      </p:sp>
      <p:pic>
        <p:nvPicPr>
          <p:cNvPr id="4" name="Рисунок 3" descr="Watford (1).jpg"/>
          <p:cNvPicPr>
            <a:picLocks noChangeAspect="1"/>
          </p:cNvPicPr>
          <p:nvPr/>
        </p:nvPicPr>
        <p:blipFill>
          <a:blip r:embed="rId2" cstate="print"/>
          <a:stretch>
            <a:fillRect/>
          </a:stretch>
        </p:blipFill>
        <p:spPr>
          <a:xfrm>
            <a:off x="285720" y="1643050"/>
            <a:ext cx="3929090" cy="2857520"/>
          </a:xfrm>
          <a:prstGeom prst="rect">
            <a:avLst/>
          </a:prstGeom>
        </p:spPr>
      </p:pic>
      <p:sp>
        <p:nvSpPr>
          <p:cNvPr id="6" name="Прямоугольник 5"/>
          <p:cNvSpPr/>
          <p:nvPr/>
        </p:nvSpPr>
        <p:spPr>
          <a:xfrm>
            <a:off x="4572000" y="2357430"/>
            <a:ext cx="4357718" cy="1077218"/>
          </a:xfrm>
          <a:prstGeom prst="rect">
            <a:avLst/>
          </a:prstGeom>
        </p:spPr>
        <p:txBody>
          <a:bodyPr wrap="square">
            <a:spAutoFit/>
          </a:bodyPr>
          <a:lstStyle/>
          <a:p>
            <a:pPr algn="just">
              <a:buNone/>
            </a:pPr>
            <a:r>
              <a:rPr lang="en-US" sz="1600" dirty="0" smtClean="0">
                <a:solidFill>
                  <a:schemeClr val="tx2"/>
                </a:solidFill>
                <a:latin typeface="Calibri" pitchFamily="34" charset="0"/>
              </a:rPr>
              <a:t>The Watford Palace Theatre is the only producing theatre in Hertfordshire. It presents world premières, dance, family shows and an annual traditional pantomime.</a:t>
            </a:r>
            <a:endParaRPr lang="ru-RU" sz="1600" dirty="0">
              <a:solidFill>
                <a:schemeClr val="tx2"/>
              </a:solidFill>
              <a:latin typeface="Calibri" pitchFamily="34" charset="0"/>
            </a:endParaRPr>
          </a:p>
        </p:txBody>
      </p:sp>
      <p:pic>
        <p:nvPicPr>
          <p:cNvPr id="7" name="Рисунок 6" descr="p03jrhcm.jpg"/>
          <p:cNvPicPr>
            <a:picLocks noChangeAspect="1"/>
          </p:cNvPicPr>
          <p:nvPr/>
        </p:nvPicPr>
        <p:blipFill>
          <a:blip r:embed="rId3"/>
          <a:stretch>
            <a:fillRect/>
          </a:stretch>
        </p:blipFill>
        <p:spPr>
          <a:xfrm>
            <a:off x="4572000" y="4143380"/>
            <a:ext cx="4357686" cy="245119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142844" y="1643050"/>
            <a:ext cx="6500858" cy="5000660"/>
          </a:xfrm>
        </p:spPr>
        <p:txBody>
          <a:bodyPr>
            <a:noAutofit/>
          </a:bodyPr>
          <a:lstStyle/>
          <a:p>
            <a:pPr marL="179388" indent="-179388" algn="just">
              <a:buFont typeface="Arial" pitchFamily="34" charset="0"/>
              <a:buChar char="•"/>
            </a:pPr>
            <a:r>
              <a:rPr lang="en-US" sz="1600" dirty="0" smtClean="0">
                <a:latin typeface="Calibri" pitchFamily="34" charset="0"/>
              </a:rPr>
              <a:t>Watford Museum, housed in a former brewery building on the Lower High Street, is home to a collection of fine art and sculpture which includes works by J. M. W. Turner, Sir Joshua Reynolds, William Blake and Jacob Epstein. The museum also hold special collections related to the </a:t>
            </a:r>
            <a:r>
              <a:rPr lang="en-US" sz="1600" dirty="0" err="1" smtClean="0">
                <a:latin typeface="Calibri" pitchFamily="34" charset="0"/>
              </a:rPr>
              <a:t>Cassiobury</a:t>
            </a:r>
            <a:r>
              <a:rPr lang="en-US" sz="1600" dirty="0" smtClean="0">
                <a:latin typeface="Calibri" pitchFamily="34" charset="0"/>
              </a:rPr>
              <a:t> Estate, Watford Football Club, and local heritage, as well as an archive collection of documents, printed ephemera, photographs and diaries related to Watford townsfolk, local government, nobility and businesses.</a:t>
            </a:r>
          </a:p>
          <a:p>
            <a:pPr marL="179388" indent="-179388" algn="just">
              <a:buFont typeface="Arial" pitchFamily="34" charset="0"/>
              <a:buChar char="•"/>
            </a:pPr>
            <a:r>
              <a:rPr lang="en-US" sz="1600" dirty="0" smtClean="0">
                <a:latin typeface="Calibri" pitchFamily="34" charset="0"/>
              </a:rPr>
              <a:t>Warner Bros. Studios, </a:t>
            </a:r>
            <a:r>
              <a:rPr lang="en-US" sz="1600" dirty="0" err="1" smtClean="0">
                <a:latin typeface="Calibri" pitchFamily="34" charset="0"/>
              </a:rPr>
              <a:t>Leavesden</a:t>
            </a:r>
            <a:r>
              <a:rPr lang="en-US" sz="1600" dirty="0" smtClean="0">
                <a:latin typeface="Calibri" pitchFamily="34" charset="0"/>
              </a:rPr>
              <a:t> is an 80-hectare film studio complex which has been used for a wide range of Hollywood film productions. Part of the site is open to the public and houses the </a:t>
            </a:r>
            <a:r>
              <a:rPr lang="en-US" sz="1600" i="1" dirty="0" smtClean="0">
                <a:latin typeface="Calibri" pitchFamily="34" charset="0"/>
              </a:rPr>
              <a:t>Making of Harry Potter</a:t>
            </a:r>
            <a:r>
              <a:rPr lang="en-US" sz="1600" dirty="0" smtClean="0">
                <a:latin typeface="Calibri" pitchFamily="34" charset="0"/>
              </a:rPr>
              <a:t> Studio Tour, displaying costumes and sets from the </a:t>
            </a:r>
            <a:r>
              <a:rPr lang="en-US" sz="1600" i="1" dirty="0" smtClean="0">
                <a:latin typeface="Calibri" pitchFamily="34" charset="0"/>
              </a:rPr>
              <a:t>Harry Potter</a:t>
            </a:r>
            <a:r>
              <a:rPr lang="en-US" sz="1600" dirty="0" smtClean="0">
                <a:latin typeface="Calibri" pitchFamily="34" charset="0"/>
              </a:rPr>
              <a:t> films which were produced at </a:t>
            </a:r>
            <a:r>
              <a:rPr lang="en-US" sz="1600" dirty="0" err="1" smtClean="0">
                <a:latin typeface="Calibri" pitchFamily="34" charset="0"/>
              </a:rPr>
              <a:t>Leavesden</a:t>
            </a:r>
            <a:r>
              <a:rPr lang="en-US" sz="1600" dirty="0" smtClean="0">
                <a:latin typeface="Calibri" pitchFamily="34" charset="0"/>
              </a:rPr>
              <a:t>. The studio complex is to the north of the borough, around 4 </a:t>
            </a:r>
            <a:r>
              <a:rPr lang="en-US" sz="1600" dirty="0" err="1" smtClean="0">
                <a:latin typeface="Calibri" pitchFamily="34" charset="0"/>
              </a:rPr>
              <a:t>kilometres</a:t>
            </a:r>
            <a:r>
              <a:rPr lang="en-US" sz="1600" dirty="0" smtClean="0">
                <a:latin typeface="Calibri" pitchFamily="34" charset="0"/>
              </a:rPr>
              <a:t> from the town centre.</a:t>
            </a:r>
          </a:p>
          <a:p>
            <a:pPr marL="179388" indent="-179388" algn="just">
              <a:buFont typeface="Arial" pitchFamily="34" charset="0"/>
              <a:buChar char="•"/>
            </a:pPr>
            <a:r>
              <a:rPr lang="en-US" sz="1600" dirty="0" smtClean="0">
                <a:latin typeface="Calibri" pitchFamily="34" charset="0"/>
              </a:rPr>
              <a:t>Hertfordshire Fire Museum. The museum is based in a purpose built at the Watford Fire Station, on the same street as Watford Museum. The Museum includes a wide range of vehicles, equipment, uniforms and archive material.</a:t>
            </a:r>
          </a:p>
          <a:p>
            <a:pPr algn="just">
              <a:buFont typeface="Courier New" pitchFamily="49" charset="0"/>
              <a:buChar char="o"/>
            </a:pPr>
            <a:endParaRPr lang="ru-RU" sz="1600" dirty="0">
              <a:latin typeface="Calibri" pitchFamily="34" charset="0"/>
            </a:endParaRPr>
          </a:p>
        </p:txBody>
      </p:sp>
      <p:pic>
        <p:nvPicPr>
          <p:cNvPr id="7" name="Рисунок 6" descr="01.jpg"/>
          <p:cNvPicPr>
            <a:picLocks noChangeAspect="1"/>
          </p:cNvPicPr>
          <p:nvPr/>
        </p:nvPicPr>
        <p:blipFill>
          <a:blip r:embed="rId2"/>
          <a:stretch>
            <a:fillRect/>
          </a:stretch>
        </p:blipFill>
        <p:spPr>
          <a:xfrm>
            <a:off x="6715140" y="1643050"/>
            <a:ext cx="2140489" cy="2144251"/>
          </a:xfrm>
          <a:prstGeom prst="rect">
            <a:avLst/>
          </a:prstGeom>
        </p:spPr>
      </p:pic>
      <p:pic>
        <p:nvPicPr>
          <p:cNvPr id="9" name="Рисунок 8" descr="11.jpg"/>
          <p:cNvPicPr>
            <a:picLocks noChangeAspect="1"/>
          </p:cNvPicPr>
          <p:nvPr/>
        </p:nvPicPr>
        <p:blipFill>
          <a:blip r:embed="rId3" cstate="print"/>
          <a:stretch>
            <a:fillRect/>
          </a:stretch>
        </p:blipFill>
        <p:spPr>
          <a:xfrm>
            <a:off x="6715140" y="4143380"/>
            <a:ext cx="2143107" cy="211930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en-US" sz="4000" dirty="0" smtClean="0">
                <a:latin typeface="Calibri" pitchFamily="34" charset="0"/>
              </a:rPr>
              <a:t>Township</a:t>
            </a:r>
            <a:endParaRPr lang="ru-RU" sz="4000" dirty="0">
              <a:latin typeface="Calibri" pitchFamily="34" charset="0"/>
            </a:endParaRPr>
          </a:p>
        </p:txBody>
      </p:sp>
      <p:pic>
        <p:nvPicPr>
          <p:cNvPr id="7" name="Рисунок 6" descr="Rhossili-beach-1300.jpg"/>
          <p:cNvPicPr>
            <a:picLocks noGrp="1" noChangeAspect="1"/>
          </p:cNvPicPr>
          <p:nvPr>
            <p:ph type="pic" idx="1"/>
          </p:nvPr>
        </p:nvPicPr>
        <p:blipFill>
          <a:blip r:embed="rId2"/>
          <a:srcRect t="4780" b="4780"/>
          <a:stretch>
            <a:fillRect/>
          </a:stretch>
        </p: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64" y="857232"/>
            <a:ext cx="9358346" cy="601230"/>
          </a:xfrm>
        </p:spPr>
        <p:txBody>
          <a:bodyPr>
            <a:noAutofit/>
          </a:bodyPr>
          <a:lstStyle/>
          <a:p>
            <a:pPr algn="ctr"/>
            <a:r>
              <a:rPr lang="en-US" sz="2400" b="1" dirty="0" smtClean="0">
                <a:solidFill>
                  <a:schemeClr val="accent2">
                    <a:lumMod val="50000"/>
                  </a:schemeClr>
                </a:solidFill>
                <a:latin typeface="Calibri" pitchFamily="34" charset="0"/>
              </a:rPr>
              <a:t>The township is distinguished from the following:</a:t>
            </a:r>
            <a:endParaRPr lang="ru-RU" sz="2400" b="1" dirty="0">
              <a:solidFill>
                <a:schemeClr val="accent2">
                  <a:lumMod val="50000"/>
                </a:schemeClr>
              </a:solidFill>
              <a:latin typeface="Calibri" pitchFamily="34" charset="0"/>
            </a:endParaRPr>
          </a:p>
        </p:txBody>
      </p:sp>
      <p:graphicFrame>
        <p:nvGraphicFramePr>
          <p:cNvPr id="9" name="Схема 8"/>
          <p:cNvGraphicFramePr/>
          <p:nvPr>
            <p:extLst>
              <p:ext uri="{D42A27DB-BD31-4B8C-83A1-F6EECF244321}">
                <p14:modId xmlns:p14="http://schemas.microsoft.com/office/powerpoint/2010/main" val="2025329108"/>
              </p:ext>
            </p:extLst>
          </p:nvPr>
        </p:nvGraphicFramePr>
        <p:xfrm>
          <a:off x="285720" y="1643050"/>
          <a:ext cx="7886700" cy="37822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Прямоугольник 11"/>
          <p:cNvSpPr/>
          <p:nvPr/>
        </p:nvSpPr>
        <p:spPr>
          <a:xfrm>
            <a:off x="285720" y="5500702"/>
            <a:ext cx="8572560" cy="923330"/>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'Township' is, however, sometimes used loosely for one of the above.</a:t>
            </a:r>
            <a:endParaRPr lang="ru-RU" dirty="0" smtClean="0">
              <a:solidFill>
                <a:schemeClr val="accent2">
                  <a:lumMod val="50000"/>
                </a:schemeClr>
              </a:solidFill>
              <a:latin typeface="Calibri" pitchFamily="34" charset="0"/>
            </a:endParaRPr>
          </a:p>
          <a:p>
            <a:pPr algn="just"/>
            <a:r>
              <a:rPr lang="en-US" dirty="0" smtClean="0">
                <a:solidFill>
                  <a:schemeClr val="accent2">
                    <a:lumMod val="50000"/>
                  </a:schemeClr>
                </a:solidFill>
                <a:latin typeface="Calibri" pitchFamily="34" charset="0"/>
              </a:rPr>
              <a:t>The use of the term township persisted, and townships have recently been revived as a name for subdivisions of </a:t>
            </a:r>
            <a:r>
              <a:rPr lang="en-US" dirty="0">
                <a:solidFill>
                  <a:schemeClr val="accent2">
                    <a:lumMod val="50000"/>
                  </a:schemeClr>
                </a:solidFill>
                <a:latin typeface="Calibri" pitchFamily="34" charset="0"/>
              </a:rPr>
              <a:t>boroughs</a:t>
            </a:r>
            <a:r>
              <a:rPr lang="en-US" dirty="0" smtClean="0">
                <a:solidFill>
                  <a:schemeClr val="accent2">
                    <a:lumMod val="50000"/>
                  </a:schemeClr>
                </a:solidFill>
                <a:latin typeface="Calibri" pitchFamily="34" charset="0"/>
              </a:rPr>
              <a:t> in northern England. </a:t>
            </a:r>
            <a:endParaRPr lang="ru-RU"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13884659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857232"/>
            <a:ext cx="5072098" cy="530935"/>
          </a:xfrm>
        </p:spPr>
        <p:txBody>
          <a:bodyPr>
            <a:normAutofit/>
          </a:bodyPr>
          <a:lstStyle/>
          <a:p>
            <a:pPr algn="ctr"/>
            <a:r>
              <a:rPr lang="en-US" sz="2400" b="1" dirty="0" smtClean="0">
                <a:solidFill>
                  <a:schemeClr val="accent2">
                    <a:lumMod val="50000"/>
                  </a:schemeClr>
                </a:solidFill>
                <a:latin typeface="Calibri" pitchFamily="34" charset="0"/>
              </a:rPr>
              <a:t>The Metropolitan Borough of Wigan</a:t>
            </a:r>
            <a:endParaRPr lang="ru-RU" sz="2400" b="1" dirty="0">
              <a:solidFill>
                <a:schemeClr val="accent2">
                  <a:lumMod val="50000"/>
                </a:schemeClr>
              </a:solidFill>
              <a:latin typeface="Calibri" pitchFamily="34" charset="0"/>
            </a:endParaRPr>
          </a:p>
        </p:txBody>
      </p:sp>
      <p:sp>
        <p:nvSpPr>
          <p:cNvPr id="3" name="Прямоугольник 2"/>
          <p:cNvSpPr/>
          <p:nvPr/>
        </p:nvSpPr>
        <p:spPr>
          <a:xfrm>
            <a:off x="5214942" y="1643050"/>
            <a:ext cx="3677731" cy="2585323"/>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 </a:t>
            </a:r>
            <a:r>
              <a:rPr lang="en-US" b="1" dirty="0">
                <a:solidFill>
                  <a:schemeClr val="accent2">
                    <a:lumMod val="50000"/>
                  </a:schemeClr>
                </a:solidFill>
                <a:latin typeface="Calibri" pitchFamily="34" charset="0"/>
              </a:rPr>
              <a:t>Metropolitan Borough of </a:t>
            </a:r>
            <a:r>
              <a:rPr lang="en-US" b="1" dirty="0" smtClean="0">
                <a:solidFill>
                  <a:schemeClr val="accent2">
                    <a:lumMod val="50000"/>
                  </a:schemeClr>
                </a:solidFill>
                <a:latin typeface="Calibri" pitchFamily="34" charset="0"/>
              </a:rPr>
              <a:t>Wiga</a:t>
            </a:r>
            <a:r>
              <a:rPr lang="en-US" b="1" dirty="0">
                <a:solidFill>
                  <a:schemeClr val="accent2">
                    <a:lumMod val="50000"/>
                  </a:schemeClr>
                </a:solidFill>
                <a:latin typeface="Calibri" pitchFamily="34" charset="0"/>
              </a:rPr>
              <a:t>n</a:t>
            </a:r>
            <a:r>
              <a:rPr lang="en-US" b="1" dirty="0" smtClean="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is a metropolitan borough</a:t>
            </a:r>
            <a:r>
              <a:rPr lang="en-US" dirty="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of </a:t>
            </a:r>
            <a:r>
              <a:rPr lang="en-US" b="1" dirty="0" smtClean="0">
                <a:solidFill>
                  <a:schemeClr val="accent2">
                    <a:lumMod val="50000"/>
                  </a:schemeClr>
                </a:solidFill>
                <a:latin typeface="Calibri" pitchFamily="34" charset="0"/>
              </a:rPr>
              <a:t>Greater Manchester, </a:t>
            </a:r>
            <a:r>
              <a:rPr lang="en-US" dirty="0" smtClean="0">
                <a:solidFill>
                  <a:schemeClr val="accent2">
                    <a:lumMod val="50000"/>
                  </a:schemeClr>
                </a:solidFill>
                <a:latin typeface="Calibri" pitchFamily="34" charset="0"/>
              </a:rPr>
              <a:t>in North West England. </a:t>
            </a:r>
          </a:p>
          <a:p>
            <a:pPr algn="just"/>
            <a:endParaRPr lang="en-US" dirty="0" smtClean="0">
              <a:solidFill>
                <a:schemeClr val="accent2">
                  <a:lumMod val="50000"/>
                </a:schemeClr>
              </a:solidFill>
              <a:latin typeface="Calibri" pitchFamily="34" charset="0"/>
            </a:endParaRPr>
          </a:p>
          <a:p>
            <a:pPr algn="just"/>
            <a:r>
              <a:rPr lang="en-US" dirty="0" smtClean="0">
                <a:solidFill>
                  <a:schemeClr val="accent2">
                    <a:lumMod val="50000"/>
                  </a:schemeClr>
                </a:solidFill>
                <a:latin typeface="Calibri" pitchFamily="34" charset="0"/>
              </a:rPr>
              <a:t>The </a:t>
            </a:r>
            <a:r>
              <a:rPr lang="en-US" b="1" dirty="0">
                <a:solidFill>
                  <a:schemeClr val="accent2">
                    <a:lumMod val="50000"/>
                  </a:schemeClr>
                </a:solidFill>
                <a:latin typeface="Calibri" pitchFamily="34" charset="0"/>
              </a:rPr>
              <a:t>Metropolitan Borough of Wigan  </a:t>
            </a:r>
            <a:r>
              <a:rPr lang="en-US" dirty="0" smtClean="0">
                <a:solidFill>
                  <a:schemeClr val="accent2">
                    <a:lumMod val="50000"/>
                  </a:schemeClr>
                </a:solidFill>
                <a:latin typeface="Calibri" pitchFamily="34" charset="0"/>
              </a:rPr>
              <a:t>divides the borough into </a:t>
            </a:r>
            <a:r>
              <a:rPr lang="en-US" b="1" dirty="0" smtClean="0">
                <a:solidFill>
                  <a:schemeClr val="accent2">
                    <a:lumMod val="50000"/>
                  </a:schemeClr>
                </a:solidFill>
                <a:latin typeface="Calibri" pitchFamily="34" charset="0"/>
              </a:rPr>
              <a:t>ten</a:t>
            </a:r>
            <a:r>
              <a:rPr lang="en-US" dirty="0" smtClean="0">
                <a:solidFill>
                  <a:schemeClr val="accent2">
                    <a:lumMod val="50000"/>
                  </a:schemeClr>
                </a:solidFill>
                <a:latin typeface="Calibri" pitchFamily="34" charset="0"/>
              </a:rPr>
              <a:t> </a:t>
            </a:r>
            <a:r>
              <a:rPr lang="en-US" b="1" dirty="0" smtClean="0">
                <a:solidFill>
                  <a:schemeClr val="accent2">
                    <a:lumMod val="50000"/>
                  </a:schemeClr>
                </a:solidFill>
                <a:latin typeface="Calibri" pitchFamily="34" charset="0"/>
              </a:rPr>
              <a:t>townships, </a:t>
            </a:r>
            <a:r>
              <a:rPr lang="en-US" dirty="0" smtClean="0">
                <a:solidFill>
                  <a:schemeClr val="accent2">
                    <a:lumMod val="50000"/>
                  </a:schemeClr>
                </a:solidFill>
                <a:latin typeface="Calibri" pitchFamily="34" charset="0"/>
              </a:rPr>
              <a:t>which each have a Township Manager and a Township Forum.</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9454" y="4143380"/>
            <a:ext cx="1932043" cy="1702294"/>
          </a:xfrm>
          <a:prstGeom prst="rect">
            <a:avLst/>
          </a:prstGeom>
        </p:spPr>
      </p:pic>
      <p:sp>
        <p:nvSpPr>
          <p:cNvPr id="6" name="Rectangle 2"/>
          <p:cNvSpPr>
            <a:spLocks noChangeArrowheads="1"/>
          </p:cNvSpPr>
          <p:nvPr/>
        </p:nvSpPr>
        <p:spPr bwMode="auto">
          <a:xfrm>
            <a:off x="5429256" y="6000768"/>
            <a:ext cx="37147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ru-RU" altLang="ru-RU" sz="1600" dirty="0">
                <a:solidFill>
                  <a:schemeClr val="accent2">
                    <a:lumMod val="50000"/>
                  </a:schemeClr>
                </a:solidFill>
                <a:latin typeface="Calibri" pitchFamily="34" charset="0"/>
              </a:rPr>
              <a:t>Wigan shown within Greater Manchester </a:t>
            </a: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20" y="1643050"/>
            <a:ext cx="4652852" cy="3897879"/>
          </a:xfrm>
          <a:prstGeom prst="rect">
            <a:avLst/>
          </a:prstGeom>
        </p:spPr>
      </p:pic>
      <p:sp>
        <p:nvSpPr>
          <p:cNvPr id="11" name="Rectangle 3"/>
          <p:cNvSpPr>
            <a:spLocks noChangeArrowheads="1"/>
          </p:cNvSpPr>
          <p:nvPr/>
        </p:nvSpPr>
        <p:spPr bwMode="auto">
          <a:xfrm>
            <a:off x="214282" y="5715016"/>
            <a:ext cx="500066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ru-RU" altLang="ru-RU" dirty="0">
                <a:solidFill>
                  <a:schemeClr val="accent2">
                    <a:lumMod val="50000"/>
                  </a:schemeClr>
                </a:solidFill>
              </a:rPr>
              <a:t>Greater Manchester is an amalgamation of 70 former local government districts, including eight county boroughs and 16 municipal boroughs. </a:t>
            </a:r>
          </a:p>
        </p:txBody>
      </p:sp>
    </p:spTree>
    <p:extLst>
      <p:ext uri="{BB962C8B-B14F-4D97-AF65-F5344CB8AC3E}">
        <p14:creationId xmlns:p14="http://schemas.microsoft.com/office/powerpoint/2010/main" val="2255992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6500858" cy="632402"/>
          </a:xfrm>
        </p:spPr>
        <p:txBody>
          <a:bodyPr>
            <a:normAutofit/>
          </a:bodyPr>
          <a:lstStyle/>
          <a:p>
            <a:pPr algn="ctr"/>
            <a:r>
              <a:rPr lang="en-US" sz="2400" b="1" dirty="0" smtClean="0">
                <a:solidFill>
                  <a:schemeClr val="accent2">
                    <a:lumMod val="50000"/>
                  </a:schemeClr>
                </a:solidFill>
                <a:latin typeface="Calibri" pitchFamily="34" charset="0"/>
              </a:rPr>
              <a:t>Townships of the Metropolitan Borough of Wigan</a:t>
            </a:r>
            <a:endParaRPr lang="ru-RU" sz="2400" dirty="0">
              <a:solidFill>
                <a:schemeClr val="accent2">
                  <a:lumMod val="50000"/>
                </a:schemeClr>
              </a:solidFill>
              <a:latin typeface="Calibri" pitchFamily="34" charset="0"/>
            </a:endParaRPr>
          </a:p>
        </p:txBody>
      </p:sp>
      <p:sp>
        <p:nvSpPr>
          <p:cNvPr id="8" name="Скругленный прямоугольник 7"/>
          <p:cNvSpPr/>
          <p:nvPr/>
        </p:nvSpPr>
        <p:spPr>
          <a:xfrm>
            <a:off x="571472" y="1643050"/>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Ashton-in-</a:t>
            </a:r>
            <a:r>
              <a:rPr lang="en-US" sz="2000" b="1" dirty="0" err="1" smtClean="0">
                <a:solidFill>
                  <a:schemeClr val="accent2">
                    <a:lumMod val="50000"/>
                  </a:schemeClr>
                </a:solidFill>
                <a:latin typeface="Calibri" pitchFamily="34" charset="0"/>
              </a:rPr>
              <a:t>Makerfield</a:t>
            </a:r>
            <a:r>
              <a:rPr lang="en-US" sz="2000" b="1" dirty="0" smtClean="0">
                <a:solidFill>
                  <a:schemeClr val="accent2">
                    <a:lumMod val="50000"/>
                  </a:schemeClr>
                </a:solidFill>
                <a:latin typeface="Calibri" pitchFamily="34" charset="0"/>
              </a:rPr>
              <a:t> / Bryn</a:t>
            </a:r>
            <a:endParaRPr lang="ru-RU" sz="2000" b="1" dirty="0">
              <a:solidFill>
                <a:schemeClr val="accent2">
                  <a:lumMod val="50000"/>
                </a:schemeClr>
              </a:solidFill>
              <a:latin typeface="Calibri" pitchFamily="34" charset="0"/>
            </a:endParaRPr>
          </a:p>
        </p:txBody>
      </p:sp>
      <p:sp>
        <p:nvSpPr>
          <p:cNvPr id="9" name="Скругленный прямоугольник 8"/>
          <p:cNvSpPr/>
          <p:nvPr/>
        </p:nvSpPr>
        <p:spPr>
          <a:xfrm>
            <a:off x="571472" y="2643182"/>
            <a:ext cx="3180969"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Atherton</a:t>
            </a:r>
            <a:endParaRPr lang="ru-RU" sz="2000" b="1" dirty="0">
              <a:solidFill>
                <a:schemeClr val="accent2">
                  <a:lumMod val="50000"/>
                </a:schemeClr>
              </a:solidFill>
              <a:latin typeface="Calibri" pitchFamily="34" charset="0"/>
            </a:endParaRPr>
          </a:p>
        </p:txBody>
      </p:sp>
      <p:sp>
        <p:nvSpPr>
          <p:cNvPr id="11" name="Скругленный прямоугольник 10"/>
          <p:cNvSpPr/>
          <p:nvPr/>
        </p:nvSpPr>
        <p:spPr>
          <a:xfrm>
            <a:off x="571472" y="3643314"/>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Hindley / </a:t>
            </a:r>
            <a:r>
              <a:rPr lang="en-US" sz="2000" b="1" dirty="0">
                <a:solidFill>
                  <a:schemeClr val="accent2">
                    <a:lumMod val="50000"/>
                  </a:schemeClr>
                </a:solidFill>
                <a:latin typeface="Calibri" pitchFamily="34" charset="0"/>
              </a:rPr>
              <a:t>Abram</a:t>
            </a:r>
            <a:endParaRPr lang="ru-RU" sz="2000" b="1" dirty="0">
              <a:solidFill>
                <a:schemeClr val="accent2">
                  <a:lumMod val="50000"/>
                </a:schemeClr>
              </a:solidFill>
              <a:latin typeface="Calibri" pitchFamily="34" charset="0"/>
            </a:endParaRPr>
          </a:p>
        </p:txBody>
      </p:sp>
      <p:sp>
        <p:nvSpPr>
          <p:cNvPr id="12" name="Скругленный прямоугольник 11"/>
          <p:cNvSpPr/>
          <p:nvPr/>
        </p:nvSpPr>
        <p:spPr>
          <a:xfrm>
            <a:off x="571472" y="4643446"/>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Leigh</a:t>
            </a:r>
            <a:endParaRPr lang="ru-RU" sz="2000" b="1" dirty="0">
              <a:solidFill>
                <a:schemeClr val="accent2">
                  <a:lumMod val="50000"/>
                </a:schemeClr>
              </a:solidFill>
              <a:latin typeface="Calibri" pitchFamily="34" charset="0"/>
            </a:endParaRPr>
          </a:p>
        </p:txBody>
      </p:sp>
      <p:sp>
        <p:nvSpPr>
          <p:cNvPr id="14" name="Скругленный прямоугольник 13"/>
          <p:cNvSpPr/>
          <p:nvPr/>
        </p:nvSpPr>
        <p:spPr>
          <a:xfrm>
            <a:off x="571472" y="5643578"/>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Lowton / </a:t>
            </a:r>
            <a:r>
              <a:rPr lang="en-US" sz="2000" b="1" dirty="0">
                <a:solidFill>
                  <a:schemeClr val="accent2">
                    <a:lumMod val="50000"/>
                  </a:schemeClr>
                </a:solidFill>
                <a:latin typeface="Calibri" pitchFamily="34" charset="0"/>
              </a:rPr>
              <a:t>Golborne</a:t>
            </a:r>
            <a:endParaRPr lang="ru-RU" sz="2000" b="1" dirty="0">
              <a:solidFill>
                <a:schemeClr val="accent2">
                  <a:lumMod val="50000"/>
                </a:schemeClr>
              </a:solidFill>
              <a:latin typeface="Calibri" pitchFamily="34" charset="0"/>
            </a:endParaRPr>
          </a:p>
        </p:txBody>
      </p:sp>
      <p:sp>
        <p:nvSpPr>
          <p:cNvPr id="15" name="Скругленный прямоугольник 14"/>
          <p:cNvSpPr/>
          <p:nvPr/>
        </p:nvSpPr>
        <p:spPr>
          <a:xfrm>
            <a:off x="5357818" y="1643050"/>
            <a:ext cx="3134106"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Orrell/ Higher </a:t>
            </a:r>
            <a:r>
              <a:rPr lang="en-US" sz="2000" b="1" dirty="0" smtClean="0">
                <a:solidFill>
                  <a:schemeClr val="accent2">
                    <a:lumMod val="50000"/>
                  </a:schemeClr>
                </a:solidFill>
                <a:latin typeface="Calibri" pitchFamily="34" charset="0"/>
              </a:rPr>
              <a:t>End / </a:t>
            </a:r>
            <a:r>
              <a:rPr lang="en-US" sz="2000" b="1" dirty="0">
                <a:solidFill>
                  <a:schemeClr val="accent2">
                    <a:lumMod val="50000"/>
                  </a:schemeClr>
                </a:solidFill>
                <a:latin typeface="Calibri" pitchFamily="34" charset="0"/>
              </a:rPr>
              <a:t>Winstanley</a:t>
            </a:r>
            <a:endParaRPr lang="ru-RU" sz="2000" b="1" dirty="0">
              <a:solidFill>
                <a:schemeClr val="accent2">
                  <a:lumMod val="50000"/>
                </a:schemeClr>
              </a:solidFill>
              <a:latin typeface="Calibri" pitchFamily="34" charset="0"/>
            </a:endParaRPr>
          </a:p>
        </p:txBody>
      </p:sp>
      <p:sp>
        <p:nvSpPr>
          <p:cNvPr id="16" name="Скругленный прямоугольник 15"/>
          <p:cNvSpPr/>
          <p:nvPr/>
        </p:nvSpPr>
        <p:spPr>
          <a:xfrm>
            <a:off x="5357818" y="2643182"/>
            <a:ext cx="3134106"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Standish / Aspull / Shevington</a:t>
            </a:r>
            <a:endParaRPr lang="ru-RU" sz="2000" b="1" dirty="0">
              <a:solidFill>
                <a:schemeClr val="accent2">
                  <a:lumMod val="50000"/>
                </a:schemeClr>
              </a:solidFill>
              <a:latin typeface="Calibri" pitchFamily="34" charset="0"/>
            </a:endParaRPr>
          </a:p>
        </p:txBody>
      </p:sp>
      <p:sp>
        <p:nvSpPr>
          <p:cNvPr id="17" name="Скругленный прямоугольник 16"/>
          <p:cNvSpPr/>
          <p:nvPr/>
        </p:nvSpPr>
        <p:spPr>
          <a:xfrm>
            <a:off x="5357818" y="3643314"/>
            <a:ext cx="3143272" cy="800787"/>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Tyldesley / Astley</a:t>
            </a:r>
            <a:endParaRPr lang="ru-RU" sz="2000" b="1" dirty="0">
              <a:solidFill>
                <a:schemeClr val="accent2">
                  <a:lumMod val="50000"/>
                </a:schemeClr>
              </a:solidFill>
              <a:latin typeface="Calibri" pitchFamily="34" charset="0"/>
            </a:endParaRPr>
          </a:p>
        </p:txBody>
      </p:sp>
      <p:sp>
        <p:nvSpPr>
          <p:cNvPr id="18" name="Скругленный прямоугольник 17"/>
          <p:cNvSpPr/>
          <p:nvPr/>
        </p:nvSpPr>
        <p:spPr>
          <a:xfrm>
            <a:off x="5357818" y="4643446"/>
            <a:ext cx="3143271"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Wigan North</a:t>
            </a:r>
            <a:endParaRPr lang="ru-RU" sz="2000" b="1" dirty="0">
              <a:solidFill>
                <a:schemeClr val="accent2">
                  <a:lumMod val="50000"/>
                </a:schemeClr>
              </a:solidFill>
              <a:latin typeface="Calibri" pitchFamily="34" charset="0"/>
            </a:endParaRPr>
          </a:p>
        </p:txBody>
      </p:sp>
      <p:sp>
        <p:nvSpPr>
          <p:cNvPr id="19" name="Скругленный прямоугольник 18"/>
          <p:cNvSpPr/>
          <p:nvPr/>
        </p:nvSpPr>
        <p:spPr>
          <a:xfrm>
            <a:off x="5357818" y="5643578"/>
            <a:ext cx="3143271"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Wigan South</a:t>
            </a:r>
            <a:endParaRPr lang="ru-RU" sz="2000" b="1" dirty="0">
              <a:solidFill>
                <a:schemeClr val="accent2">
                  <a:lumMod val="50000"/>
                </a:schemeClr>
              </a:solidFill>
              <a:latin typeface="Calibri" pitchFamily="34" charset="0"/>
            </a:endParaRPr>
          </a:p>
        </p:txBody>
      </p:sp>
      <p:cxnSp>
        <p:nvCxnSpPr>
          <p:cNvPr id="21" name="Прямая соединительная линия 20"/>
          <p:cNvCxnSpPr/>
          <p:nvPr/>
        </p:nvCxnSpPr>
        <p:spPr>
          <a:xfrm flipH="1">
            <a:off x="4500562" y="1571612"/>
            <a:ext cx="40577" cy="5122856"/>
          </a:xfrm>
          <a:prstGeom prst="lin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00295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071678"/>
            <a:ext cx="8143900" cy="400040"/>
          </a:xfrm>
        </p:spPr>
        <p:txBody>
          <a:bodyPr>
            <a:normAutofit fontScale="90000"/>
          </a:bodyPr>
          <a:lstStyle/>
          <a:p>
            <a:pPr algn="ctr"/>
            <a:r>
              <a:rPr lang="en-US" sz="4900" b="1" dirty="0" smtClean="0">
                <a:solidFill>
                  <a:schemeClr val="bg1"/>
                </a:solidFill>
                <a:latin typeface="Calibri" pitchFamily="34" charset="0"/>
              </a:rPr>
              <a:t>Ashton-in-</a:t>
            </a:r>
            <a:r>
              <a:rPr lang="en-US" sz="4900" b="1" dirty="0" err="1" smtClean="0">
                <a:solidFill>
                  <a:schemeClr val="bg1"/>
                </a:solidFill>
                <a:latin typeface="Calibri" pitchFamily="34" charset="0"/>
              </a:rPr>
              <a:t>Makerfield</a:t>
            </a:r>
            <a:r>
              <a:rPr lang="en-US" sz="4900" b="1" dirty="0" smtClean="0">
                <a:solidFill>
                  <a:schemeClr val="bg1"/>
                </a:solidFill>
                <a:latin typeface="Calibri" pitchFamily="34" charset="0"/>
              </a:rPr>
              <a:t> / Bryn</a:t>
            </a:r>
            <a:r>
              <a:rPr lang="ru-RU" sz="2400" b="1" dirty="0" smtClean="0">
                <a:solidFill>
                  <a:schemeClr val="accent2">
                    <a:lumMod val="50000"/>
                  </a:schemeClr>
                </a:solidFill>
                <a:latin typeface="Calibri" pitchFamily="34" charset="0"/>
              </a:rPr>
              <a:t/>
            </a:r>
            <a:br>
              <a:rPr lang="ru-RU" sz="2400" b="1" dirty="0" smtClean="0">
                <a:solidFill>
                  <a:schemeClr val="accent2">
                    <a:lumMod val="50000"/>
                  </a:schemeClr>
                </a:solidFill>
                <a:latin typeface="Calibri" pitchFamily="34" charset="0"/>
              </a:rPr>
            </a:br>
            <a:endParaRPr lang="ru-RU" sz="2400" b="1" dirty="0">
              <a:solidFill>
                <a:srgbClr val="00B050"/>
              </a:solidFill>
              <a:latin typeface="Calibri" pitchFamily="34"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1538" y="3714752"/>
            <a:ext cx="2500330" cy="1873784"/>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0694" y="3714752"/>
            <a:ext cx="2428860" cy="1820223"/>
          </a:xfrm>
          <a:prstGeom prst="rect">
            <a:avLst/>
          </a:prstGeom>
        </p:spPr>
      </p:pic>
      <p:sp>
        <p:nvSpPr>
          <p:cNvPr id="8" name="Прямоугольник 7"/>
          <p:cNvSpPr/>
          <p:nvPr/>
        </p:nvSpPr>
        <p:spPr>
          <a:xfrm>
            <a:off x="214282" y="5715016"/>
            <a:ext cx="8715436" cy="923330"/>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a:t>
            </a:r>
            <a:r>
              <a:rPr lang="en-US" dirty="0" smtClean="0">
                <a:latin typeface="Calibri" pitchFamily="34" charset="0"/>
              </a:rPr>
              <a:t> </a:t>
            </a:r>
            <a:r>
              <a:rPr lang="en-US" dirty="0" smtClean="0">
                <a:solidFill>
                  <a:schemeClr val="accent2">
                    <a:lumMod val="50000"/>
                  </a:schemeClr>
                </a:solidFill>
                <a:latin typeface="Calibri" pitchFamily="34" charset="0"/>
              </a:rPr>
              <a:t>name Ashton derives from Old English</a:t>
            </a:r>
            <a:r>
              <a:rPr lang="en-US" dirty="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and means the "farmstead where the ash-trees grow“.  The place has long been a centre for the manufacture of locks and hinges, but also sits on the Lancashire Coalfield, and so was a coal mining district.</a:t>
            </a:r>
            <a:endParaRPr lang="ru-RU" dirty="0">
              <a:solidFill>
                <a:schemeClr val="accent2">
                  <a:lumMod val="50000"/>
                </a:schemeClr>
              </a:solidFill>
              <a:latin typeface="Calibri" pitchFamily="34" charset="0"/>
            </a:endParaRPr>
          </a:p>
        </p:txBody>
      </p:sp>
      <p:sp>
        <p:nvSpPr>
          <p:cNvPr id="9" name="Прямоугольник 8"/>
          <p:cNvSpPr/>
          <p:nvPr/>
        </p:nvSpPr>
        <p:spPr>
          <a:xfrm>
            <a:off x="214282" y="3071810"/>
            <a:ext cx="8715436" cy="646331"/>
          </a:xfrm>
          <a:prstGeom prst="rect">
            <a:avLst/>
          </a:prstGeom>
        </p:spPr>
        <p:txBody>
          <a:bodyPr wrap="square">
            <a:spAutoFit/>
          </a:bodyPr>
          <a:lstStyle/>
          <a:p>
            <a:pPr algn="just"/>
            <a:r>
              <a:rPr lang="en-US" u="sng" dirty="0" smtClean="0">
                <a:solidFill>
                  <a:schemeClr val="accent5">
                    <a:lumMod val="50000"/>
                  </a:schemeClr>
                </a:solidFill>
                <a:latin typeface="Calibri" pitchFamily="34" charset="0"/>
              </a:rPr>
              <a:t>The Bryn &amp; Ashton Township</a:t>
            </a:r>
            <a:r>
              <a:rPr lang="en-US" dirty="0" smtClean="0">
                <a:solidFill>
                  <a:schemeClr val="accent5">
                    <a:lumMod val="50000"/>
                  </a:schemeClr>
                </a:solidFill>
                <a:latin typeface="Calibri" pitchFamily="34" charset="0"/>
              </a:rPr>
              <a:t> consist</a:t>
            </a:r>
            <a:r>
              <a:rPr lang="en-US" dirty="0">
                <a:solidFill>
                  <a:schemeClr val="accent5">
                    <a:lumMod val="50000"/>
                  </a:schemeClr>
                </a:solidFill>
                <a:latin typeface="Calibri" pitchFamily="34" charset="0"/>
              </a:rPr>
              <a:t>s</a:t>
            </a:r>
            <a:r>
              <a:rPr lang="en-US" dirty="0" smtClean="0">
                <a:solidFill>
                  <a:schemeClr val="accent5">
                    <a:lumMod val="50000"/>
                  </a:schemeClr>
                </a:solidFill>
                <a:latin typeface="Calibri" pitchFamily="34" charset="0"/>
              </a:rPr>
              <a:t> of the six '</a:t>
            </a:r>
            <a:r>
              <a:rPr lang="en-US" dirty="0" err="1" smtClean="0">
                <a:solidFill>
                  <a:schemeClr val="accent5">
                    <a:lumMod val="50000"/>
                  </a:schemeClr>
                </a:solidFill>
                <a:latin typeface="Calibri" pitchFamily="34" charset="0"/>
              </a:rPr>
              <a:t>neighbourhoods</a:t>
            </a:r>
            <a:r>
              <a:rPr lang="en-US" dirty="0" smtClean="0">
                <a:solidFill>
                  <a:schemeClr val="accent5">
                    <a:lumMod val="50000"/>
                  </a:schemeClr>
                </a:solidFill>
                <a:latin typeface="Calibri" pitchFamily="34" charset="0"/>
              </a:rPr>
              <a:t>' of Bryn, Ashton, Ashton Heath, Landgate, Stubshaw Cross and Town Green.</a:t>
            </a:r>
            <a:endParaRPr lang="ru-RU" dirty="0">
              <a:solidFill>
                <a:schemeClr val="accent5">
                  <a:lumMod val="50000"/>
                </a:schemeClr>
              </a:solidFill>
              <a:latin typeface="Calibri" pitchFamily="34" charset="0"/>
            </a:endParaRPr>
          </a:p>
        </p:txBody>
      </p:sp>
      <p:sp>
        <p:nvSpPr>
          <p:cNvPr id="10" name="TextBox 9"/>
          <p:cNvSpPr txBox="1"/>
          <p:nvPr/>
        </p:nvSpPr>
        <p:spPr>
          <a:xfrm>
            <a:off x="7858148" y="5357826"/>
            <a:ext cx="1017538" cy="246221"/>
          </a:xfrm>
          <a:prstGeom prst="rect">
            <a:avLst/>
          </a:prstGeom>
          <a:noFill/>
        </p:spPr>
        <p:txBody>
          <a:bodyPr wrap="square" rtlCol="0">
            <a:spAutoFit/>
          </a:bodyPr>
          <a:lstStyle/>
          <a:p>
            <a:r>
              <a:rPr lang="en-US" sz="1000" dirty="0" smtClean="0">
                <a:solidFill>
                  <a:schemeClr val="accent5">
                    <a:lumMod val="50000"/>
                  </a:schemeClr>
                </a:solidFill>
                <a:latin typeface="Calibri" pitchFamily="34" charset="0"/>
              </a:rPr>
              <a:t>Year 2016 </a:t>
            </a:r>
            <a:endParaRPr lang="ru-RU" sz="1000" dirty="0">
              <a:solidFill>
                <a:schemeClr val="accent5">
                  <a:lumMod val="50000"/>
                </a:schemeClr>
              </a:solidFill>
              <a:latin typeface="Calibri" pitchFamily="34" charset="0"/>
            </a:endParaRPr>
          </a:p>
        </p:txBody>
      </p:sp>
      <p:sp>
        <p:nvSpPr>
          <p:cNvPr id="11" name="TextBox 10"/>
          <p:cNvSpPr txBox="1"/>
          <p:nvPr/>
        </p:nvSpPr>
        <p:spPr>
          <a:xfrm>
            <a:off x="214282" y="2643182"/>
            <a:ext cx="4569841" cy="369332"/>
          </a:xfrm>
          <a:prstGeom prst="rect">
            <a:avLst/>
          </a:prstGeom>
          <a:noFill/>
        </p:spPr>
        <p:txBody>
          <a:bodyPr wrap="none" rtlCol="0">
            <a:spAutoFit/>
          </a:bodyPr>
          <a:lstStyle/>
          <a:p>
            <a:r>
              <a:rPr lang="en-US" b="1" dirty="0">
                <a:solidFill>
                  <a:schemeClr val="accent2">
                    <a:lumMod val="50000"/>
                  </a:schemeClr>
                </a:solidFill>
                <a:latin typeface="Calibri" pitchFamily="34" charset="0"/>
              </a:rPr>
              <a:t>Old Photos Of Bryn And Ashton In Makerfield </a:t>
            </a:r>
          </a:p>
        </p:txBody>
      </p:sp>
    </p:spTree>
    <p:extLst>
      <p:ext uri="{BB962C8B-B14F-4D97-AF65-F5344CB8AC3E}">
        <p14:creationId xmlns:p14="http://schemas.microsoft.com/office/powerpoint/2010/main" val="6008023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857232"/>
            <a:ext cx="4786346" cy="632402"/>
          </a:xfrm>
        </p:spPr>
        <p:txBody>
          <a:bodyPr>
            <a:normAutofit/>
          </a:bodyPr>
          <a:lstStyle/>
          <a:p>
            <a:pPr algn="ctr"/>
            <a:r>
              <a:rPr lang="en-US" sz="2400" b="1" dirty="0" smtClean="0">
                <a:solidFill>
                  <a:schemeClr val="accent2">
                    <a:lumMod val="50000"/>
                  </a:schemeClr>
                </a:solidFill>
                <a:latin typeface="Calibri" pitchFamily="34" charset="0"/>
              </a:rPr>
              <a:t>Education in Ashton-in-Makerfield  </a:t>
            </a:r>
            <a:endParaRPr lang="ru-RU" sz="2400" dirty="0">
              <a:solidFill>
                <a:schemeClr val="accent2">
                  <a:lumMod val="50000"/>
                </a:schemeClr>
              </a:solidFill>
              <a:latin typeface="Calibri" pitchFamily="34" charset="0"/>
            </a:endParaRPr>
          </a:p>
        </p:txBody>
      </p:sp>
      <p:sp>
        <p:nvSpPr>
          <p:cNvPr id="4" name="Прямоугольник 3"/>
          <p:cNvSpPr/>
          <p:nvPr/>
        </p:nvSpPr>
        <p:spPr>
          <a:xfrm>
            <a:off x="142844" y="1643050"/>
            <a:ext cx="8786874" cy="923330"/>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Ashton-in-Makerfield has three secondary schools: Cansfield High School; Byrchall High School and St Edmund Arrowsmith Catholic High School. In November 2008, Wigan council released proposals to merge Cansfield High and Byrchall High into one school.</a:t>
            </a:r>
            <a:endParaRPr lang="en-US" dirty="0">
              <a:solidFill>
                <a:schemeClr val="accent2">
                  <a:lumMod val="50000"/>
                </a:schemeClr>
              </a:solidFill>
              <a:latin typeface="Calibri"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20" y="3929066"/>
            <a:ext cx="3571900" cy="2747402"/>
          </a:xfrm>
          <a:prstGeom prst="rect">
            <a:avLst/>
          </a:prstGeom>
        </p:spPr>
      </p:pic>
      <p:sp>
        <p:nvSpPr>
          <p:cNvPr id="10" name="Прямоугольник 9"/>
          <p:cNvSpPr/>
          <p:nvPr/>
        </p:nvSpPr>
        <p:spPr>
          <a:xfrm>
            <a:off x="142844" y="2571744"/>
            <a:ext cx="3786214" cy="1200329"/>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It has around 1200 pupils. It is also the first Secondary School in the Wigan Borough to receive the Green Flag Award.</a:t>
            </a:r>
            <a:endParaRPr lang="ru-RU" dirty="0">
              <a:solidFill>
                <a:schemeClr val="accent2">
                  <a:lumMod val="50000"/>
                </a:schemeClr>
              </a:solidFill>
              <a:latin typeface="Calibri" pitchFamily="34" charset="0"/>
            </a:endParaRPr>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4357694"/>
            <a:ext cx="4286280" cy="2307919"/>
          </a:xfrm>
          <a:prstGeom prst="rect">
            <a:avLst/>
          </a:prstGeom>
        </p:spPr>
      </p:pic>
      <p:sp>
        <p:nvSpPr>
          <p:cNvPr id="13" name="Прямоугольник 12"/>
          <p:cNvSpPr/>
          <p:nvPr/>
        </p:nvSpPr>
        <p:spPr>
          <a:xfrm>
            <a:off x="4500562" y="2571744"/>
            <a:ext cx="4500562" cy="1754326"/>
          </a:xfrm>
          <a:prstGeom prst="rect">
            <a:avLst/>
          </a:prstGeom>
        </p:spPr>
        <p:txBody>
          <a:bodyPr wrap="square">
            <a:spAutoFit/>
          </a:bodyPr>
          <a:lstStyle/>
          <a:p>
            <a:pPr algn="just"/>
            <a:r>
              <a:rPr lang="en-US" b="1" dirty="0" smtClean="0">
                <a:solidFill>
                  <a:schemeClr val="accent2">
                    <a:lumMod val="50000"/>
                  </a:schemeClr>
                </a:solidFill>
                <a:latin typeface="Calibri" pitchFamily="34" charset="0"/>
              </a:rPr>
              <a:t>The school's uniform consists of </a:t>
            </a:r>
            <a:r>
              <a:rPr lang="en-US" dirty="0" smtClean="0">
                <a:solidFill>
                  <a:schemeClr val="accent2">
                    <a:lumMod val="50000"/>
                  </a:schemeClr>
                </a:solidFill>
                <a:latin typeface="Calibri" pitchFamily="34" charset="0"/>
              </a:rPr>
              <a:t>a bottle green blazer, white shirt, black or dark grey trousers (for boys) or grey skirt (for girls), and dark green tie with the school crest and red and light green stripes. Shoes are black or brown.</a:t>
            </a:r>
            <a:endParaRPr lang="ru-RU"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36414306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142844" y="2743200"/>
            <a:ext cx="3786214" cy="2971816"/>
          </a:xfrm>
        </p:spPr>
        <p:txBody>
          <a:bodyPr>
            <a:normAutofit/>
          </a:bodyPr>
          <a:lstStyle/>
          <a:p>
            <a:pPr algn="just"/>
            <a:r>
              <a:rPr lang="en-US" sz="1600" dirty="0" smtClean="0">
                <a:solidFill>
                  <a:schemeClr val="accent2">
                    <a:lumMod val="50000"/>
                  </a:schemeClr>
                </a:solidFill>
                <a:latin typeface="Calibri" pitchFamily="34" charset="0"/>
              </a:rPr>
              <a:t>Atherton was associated with coal mining and nail manufacture. </a:t>
            </a:r>
          </a:p>
          <a:p>
            <a:pPr algn="just"/>
            <a:r>
              <a:rPr lang="en-US" sz="1600" dirty="0" smtClean="0">
                <a:solidFill>
                  <a:schemeClr val="accent2">
                    <a:lumMod val="50000"/>
                  </a:schemeClr>
                </a:solidFill>
                <a:latin typeface="Calibri" pitchFamily="34" charset="0"/>
              </a:rPr>
              <a:t>Coal had been mined for several hundred years.</a:t>
            </a:r>
          </a:p>
          <a:p>
            <a:pPr algn="just"/>
            <a:r>
              <a:rPr lang="en-US" sz="1600" dirty="0" smtClean="0">
                <a:solidFill>
                  <a:schemeClr val="accent2">
                    <a:lumMod val="50000"/>
                  </a:schemeClr>
                </a:solidFill>
                <a:latin typeface="Calibri" pitchFamily="34" charset="0"/>
              </a:rPr>
              <a:t>Nowadays Atherton is the third largest retail centre in the</a:t>
            </a:r>
          </a:p>
          <a:p>
            <a:pPr algn="just"/>
            <a:r>
              <a:rPr lang="en-US" sz="1600" dirty="0" err="1" smtClean="0">
                <a:solidFill>
                  <a:schemeClr val="accent2">
                    <a:lumMod val="50000"/>
                  </a:schemeClr>
                </a:solidFill>
                <a:latin typeface="Calibri" pitchFamily="34" charset="0"/>
              </a:rPr>
              <a:t>Wigan</a:t>
            </a:r>
            <a:r>
              <a:rPr lang="en-US" sz="1600" dirty="0" smtClean="0">
                <a:solidFill>
                  <a:schemeClr val="accent2">
                    <a:lumMod val="50000"/>
                  </a:schemeClr>
                </a:solidFill>
                <a:latin typeface="Calibri" pitchFamily="34" charset="0"/>
              </a:rPr>
              <a:t> Borough, has a small pedestrian shopping centre.</a:t>
            </a:r>
            <a:endParaRPr lang="ru-RU" sz="1600" dirty="0" smtClean="0">
              <a:solidFill>
                <a:schemeClr val="accent2">
                  <a:lumMod val="50000"/>
                </a:schemeClr>
              </a:solidFill>
              <a:latin typeface="Calibri" pitchFamily="34" charset="0"/>
            </a:endParaRPr>
          </a:p>
          <a:p>
            <a:endParaRPr lang="ru-RU" dirty="0"/>
          </a:p>
        </p:txBody>
      </p:sp>
      <p:sp>
        <p:nvSpPr>
          <p:cNvPr id="3" name="Заголовок 2"/>
          <p:cNvSpPr>
            <a:spLocks noGrp="1"/>
          </p:cNvSpPr>
          <p:nvPr>
            <p:ph type="title"/>
          </p:nvPr>
        </p:nvSpPr>
        <p:spPr>
          <a:xfrm>
            <a:off x="1357290" y="2214554"/>
            <a:ext cx="2557458" cy="542916"/>
          </a:xfrm>
        </p:spPr>
        <p:txBody>
          <a:bodyPr>
            <a:noAutofit/>
          </a:bodyPr>
          <a:lstStyle/>
          <a:p>
            <a:r>
              <a:rPr lang="en-US" b="1" dirty="0" smtClean="0">
                <a:solidFill>
                  <a:schemeClr val="bg1"/>
                </a:solidFill>
                <a:latin typeface="Calibri" pitchFamily="34" charset="0"/>
              </a:rPr>
              <a:t>Atherton</a:t>
            </a:r>
            <a:r>
              <a:rPr lang="ru-RU" b="1" dirty="0" smtClean="0">
                <a:solidFill>
                  <a:schemeClr val="bg1"/>
                </a:solidFill>
                <a:latin typeface="Calibri" pitchFamily="34" charset="0"/>
              </a:rPr>
              <a:t/>
            </a:r>
            <a:br>
              <a:rPr lang="ru-RU" b="1" dirty="0" smtClean="0">
                <a:solidFill>
                  <a:schemeClr val="bg1"/>
                </a:solidFill>
                <a:latin typeface="Calibri" pitchFamily="34" charset="0"/>
              </a:rPr>
            </a:br>
            <a:endParaRPr lang="ru-RU" dirty="0">
              <a:solidFill>
                <a:schemeClr val="bg1"/>
              </a:solidFill>
              <a:latin typeface="Calibri" pitchFamily="34"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20" y="5072074"/>
            <a:ext cx="2258765" cy="1653962"/>
          </a:xfrm>
          <a:prstGeom prst="rect">
            <a:avLst/>
          </a:prstGeom>
        </p:spPr>
      </p:pic>
      <p:sp>
        <p:nvSpPr>
          <p:cNvPr id="5" name="Прямоугольник 4"/>
          <p:cNvSpPr/>
          <p:nvPr/>
        </p:nvSpPr>
        <p:spPr>
          <a:xfrm>
            <a:off x="2643174" y="6550223"/>
            <a:ext cx="1195712" cy="307777"/>
          </a:xfrm>
          <a:prstGeom prst="rect">
            <a:avLst/>
          </a:prstGeom>
        </p:spPr>
        <p:txBody>
          <a:bodyPr wrap="none">
            <a:spAutoFit/>
          </a:bodyPr>
          <a:lstStyle/>
          <a:p>
            <a:r>
              <a:rPr lang="en-US" sz="1400" dirty="0" smtClean="0">
                <a:solidFill>
                  <a:schemeClr val="accent2">
                    <a:lumMod val="50000"/>
                  </a:schemeClr>
                </a:solidFill>
                <a:latin typeface="Calibri" pitchFamily="34" charset="0"/>
              </a:rPr>
              <a:t>Market Street</a:t>
            </a:r>
            <a:endParaRPr lang="ru-RU" sz="1400" dirty="0">
              <a:solidFill>
                <a:schemeClr val="accent2">
                  <a:lumMod val="50000"/>
                </a:schemeClr>
              </a:solidFill>
              <a:latin typeface="Calibri" pitchFamily="34" charset="0"/>
            </a:endParaRPr>
          </a:p>
        </p:txBody>
      </p:sp>
      <p:sp>
        <p:nvSpPr>
          <p:cNvPr id="6" name="Прямоугольник 5"/>
          <p:cNvSpPr/>
          <p:nvPr/>
        </p:nvSpPr>
        <p:spPr>
          <a:xfrm>
            <a:off x="4500562" y="2714620"/>
            <a:ext cx="4500594" cy="1569660"/>
          </a:xfrm>
          <a:prstGeom prst="rect">
            <a:avLst/>
          </a:prstGeom>
        </p:spPr>
        <p:txBody>
          <a:bodyPr wrap="square">
            <a:spAutoFit/>
          </a:bodyPr>
          <a:lstStyle/>
          <a:p>
            <a:pPr algn="just"/>
            <a:r>
              <a:rPr lang="en-US" sz="1600" b="1" dirty="0" smtClean="0">
                <a:solidFill>
                  <a:schemeClr val="accent2">
                    <a:lumMod val="50000"/>
                  </a:schemeClr>
                </a:solidFill>
                <a:latin typeface="Calibri" pitchFamily="34" charset="0"/>
              </a:rPr>
              <a:t>Education in Atherton</a:t>
            </a:r>
            <a:endParaRPr lang="ru-RU" sz="1600" dirty="0" smtClean="0">
              <a:solidFill>
                <a:schemeClr val="accent2">
                  <a:lumMod val="50000"/>
                </a:schemeClr>
              </a:solidFill>
              <a:latin typeface="Calibri" pitchFamily="34" charset="0"/>
            </a:endParaRPr>
          </a:p>
          <a:p>
            <a:pPr algn="just"/>
            <a:r>
              <a:rPr lang="en-US" sz="1600" dirty="0" smtClean="0">
                <a:solidFill>
                  <a:schemeClr val="accent2">
                    <a:lumMod val="50000"/>
                  </a:schemeClr>
                </a:solidFill>
                <a:latin typeface="Calibri" pitchFamily="34" charset="0"/>
              </a:rPr>
              <a:t>Atherton Community School is the latest school that was opened in 2012. It is a Free School that has been established through a partnership of local parents, community leaders and Chapel St – the school sponsor.</a:t>
            </a:r>
          </a:p>
        </p:txBody>
      </p:sp>
      <p:sp>
        <p:nvSpPr>
          <p:cNvPr id="8" name="Прямоугольник 7"/>
          <p:cNvSpPr/>
          <p:nvPr/>
        </p:nvSpPr>
        <p:spPr>
          <a:xfrm>
            <a:off x="4500562" y="4429132"/>
            <a:ext cx="4500594" cy="1323439"/>
          </a:xfrm>
          <a:prstGeom prst="rect">
            <a:avLst/>
          </a:prstGeom>
        </p:spPr>
        <p:txBody>
          <a:bodyPr wrap="square">
            <a:spAutoFit/>
          </a:bodyPr>
          <a:lstStyle/>
          <a:p>
            <a:pPr algn="just"/>
            <a:r>
              <a:rPr lang="en-US" sz="1600" b="1" dirty="0" smtClean="0">
                <a:solidFill>
                  <a:schemeClr val="accent2">
                    <a:lumMod val="50000"/>
                  </a:schemeClr>
                </a:solidFill>
                <a:latin typeface="Calibri" pitchFamily="34" charset="0"/>
              </a:rPr>
              <a:t>The school's uniform consists of </a:t>
            </a:r>
            <a:r>
              <a:rPr lang="en-US" sz="1600" dirty="0" smtClean="0">
                <a:solidFill>
                  <a:schemeClr val="accent2">
                    <a:lumMod val="50000"/>
                  </a:schemeClr>
                </a:solidFill>
                <a:latin typeface="Calibri" pitchFamily="34" charset="0"/>
              </a:rPr>
              <a:t>blazer with logo on pocket, white blouse, plain black pleated skirt, jumper, grey with purple band round V-neck and waistband, tie, plain black shoes, dark </a:t>
            </a:r>
            <a:r>
              <a:rPr lang="en-US" sz="1600" dirty="0" err="1" smtClean="0">
                <a:solidFill>
                  <a:schemeClr val="accent2">
                    <a:lumMod val="50000"/>
                  </a:schemeClr>
                </a:solidFill>
                <a:latin typeface="Calibri" pitchFamily="34" charset="0"/>
              </a:rPr>
              <a:t>coloured</a:t>
            </a:r>
            <a:r>
              <a:rPr lang="en-US" sz="1600" dirty="0" smtClean="0">
                <a:solidFill>
                  <a:schemeClr val="accent2">
                    <a:lumMod val="50000"/>
                  </a:schemeClr>
                </a:solidFill>
                <a:latin typeface="Calibri" pitchFamily="34" charset="0"/>
              </a:rPr>
              <a:t> overcoat to be worn over blazer. </a:t>
            </a:r>
            <a:endParaRPr lang="en-US" sz="1600" dirty="0">
              <a:solidFill>
                <a:schemeClr val="accent2">
                  <a:lumMod val="50000"/>
                </a:schemeClr>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142844" y="1643050"/>
            <a:ext cx="878687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2">
                    <a:lumMod val="50000"/>
                  </a:schemeClr>
                </a:solidFill>
                <a:effectLst/>
                <a:latin typeface="Calibri" pitchFamily="34" charset="0"/>
                <a:ea typeface="Calibri" pitchFamily="34" charset="0"/>
                <a:cs typeface="Times New Roman" pitchFamily="18" charset="0"/>
              </a:rPr>
              <a:t>Similar services can be found in different kinds of settlements. Services like Railway station, Corner Shop, Public House, Junior (and/or Secondary) School, Church, Post Office and some others can be found in a lot of kinds of settlements.</a:t>
            </a:r>
            <a:endParaRPr kumimoji="0" lang="en-US" b="0"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pic>
        <p:nvPicPr>
          <p:cNvPr id="4" name="Рисунок 3" descr="http://www.trinitylongeaton.org.uk/wp-content/uploads/2014/05/churchT.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282" y="2714620"/>
            <a:ext cx="2928958" cy="2143140"/>
          </a:xfrm>
          <a:prstGeom prst="rect">
            <a:avLst/>
          </a:prstGeom>
          <a:noFill/>
          <a:ln>
            <a:noFill/>
          </a:ln>
        </p:spPr>
      </p:pic>
      <p:pic>
        <p:nvPicPr>
          <p:cNvPr id="5" name="Рисунок 4" descr="http://www.pxleyes.com/images/contests/perfect-circles/fullsize/Railway-Station-Clock-4e4ae4aad735c.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7554" y="2714620"/>
            <a:ext cx="2500330" cy="2143140"/>
          </a:xfrm>
          <a:prstGeom prst="rect">
            <a:avLst/>
          </a:prstGeom>
          <a:noFill/>
          <a:ln>
            <a:noFill/>
          </a:ln>
        </p:spPr>
      </p:pic>
      <p:pic>
        <p:nvPicPr>
          <p:cNvPr id="6" name="Рисунок 5" descr="http://www.ngautomatics.co.uk/wp-content/uploads/2013/10/Kennington-Park-Post-Office-Shop-Front-Door.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0760" y="2714620"/>
            <a:ext cx="2928958" cy="2143140"/>
          </a:xfrm>
          <a:prstGeom prst="rect">
            <a:avLst/>
          </a:prstGeom>
          <a:noFill/>
          <a:ln>
            <a:noFill/>
          </a:ln>
        </p:spPr>
      </p:pic>
      <p:pic>
        <p:nvPicPr>
          <p:cNvPr id="7" name="Рисунок 6" descr="http://static.panoramio.com/photos/large/15605349.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282" y="4857760"/>
            <a:ext cx="2928958" cy="1876429"/>
          </a:xfrm>
          <a:prstGeom prst="rect">
            <a:avLst/>
          </a:prstGeom>
          <a:noFill/>
          <a:ln>
            <a:noFill/>
          </a:ln>
        </p:spPr>
      </p:pic>
      <p:pic>
        <p:nvPicPr>
          <p:cNvPr id="8" name="Рисунок 7" descr="https://im1-tub-ru.yandex.net/i?id=7eee4fddabb9d52599c9024e16e2917c-l&amp;n=13"/>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7554" y="4857760"/>
            <a:ext cx="2500330" cy="1857388"/>
          </a:xfrm>
          <a:prstGeom prst="rect">
            <a:avLst/>
          </a:prstGeom>
          <a:noFill/>
          <a:ln>
            <a:noFill/>
          </a:ln>
        </p:spPr>
      </p:pic>
      <p:pic>
        <p:nvPicPr>
          <p:cNvPr id="9" name="Рисунок 8" descr="http://s0.geograph.org.uk/geophotos/02/81/29/2812959_8d3db68d.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00760" y="4857760"/>
            <a:ext cx="2928311" cy="1857379"/>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en-US" b="1" dirty="0" smtClean="0">
                <a:solidFill>
                  <a:srgbClr val="00B050"/>
                </a:solidFill>
              </a:rPr>
              <a:t/>
            </a:r>
            <a:br>
              <a:rPr lang="en-US" b="1" dirty="0" smtClean="0">
                <a:solidFill>
                  <a:srgbClr val="00B050"/>
                </a:solidFill>
              </a:rPr>
            </a:br>
            <a:r>
              <a:rPr lang="en-US" b="1" dirty="0" smtClean="0">
                <a:solidFill>
                  <a:srgbClr val="00B050"/>
                </a:solidFill>
              </a:rPr>
              <a:t/>
            </a:r>
            <a:br>
              <a:rPr lang="en-US" b="1" dirty="0" smtClean="0">
                <a:solidFill>
                  <a:srgbClr val="00B050"/>
                </a:solidFill>
              </a:rPr>
            </a:br>
            <a:r>
              <a:rPr lang="en-US" b="1" dirty="0" smtClean="0">
                <a:solidFill>
                  <a:srgbClr val="00B050"/>
                </a:solidFill>
              </a:rPr>
              <a:t/>
            </a:r>
            <a:br>
              <a:rPr lang="en-US" b="1" dirty="0" smtClean="0">
                <a:solidFill>
                  <a:srgbClr val="00B050"/>
                </a:solidFill>
              </a:rPr>
            </a:br>
            <a:r>
              <a:rPr lang="en-US" b="1" dirty="0" smtClean="0">
                <a:solidFill>
                  <a:schemeClr val="bg1"/>
                </a:solidFill>
                <a:latin typeface="Calibri" pitchFamily="34" charset="0"/>
              </a:rPr>
              <a:t>Leigh</a:t>
            </a:r>
            <a:r>
              <a:rPr lang="ru-RU" sz="4800" b="1" dirty="0" smtClean="0">
                <a:solidFill>
                  <a:schemeClr val="accent2">
                    <a:lumMod val="50000"/>
                  </a:schemeClr>
                </a:solidFill>
              </a:rPr>
              <a:t/>
            </a:r>
            <a:br>
              <a:rPr lang="ru-RU" sz="4800" b="1" dirty="0" smtClean="0">
                <a:solidFill>
                  <a:schemeClr val="accent2">
                    <a:lumMod val="50000"/>
                  </a:schemeClr>
                </a:solidFill>
              </a:rPr>
            </a:br>
            <a:r>
              <a:rPr lang="ru-RU" b="1" dirty="0" smtClean="0">
                <a:solidFill>
                  <a:schemeClr val="accent2">
                    <a:lumMod val="50000"/>
                  </a:schemeClr>
                </a:solidFill>
              </a:rPr>
              <a:t/>
            </a:r>
            <a:br>
              <a:rPr lang="ru-RU" b="1" dirty="0" smtClean="0">
                <a:solidFill>
                  <a:schemeClr val="accent2">
                    <a:lumMod val="50000"/>
                  </a:schemeClr>
                </a:solidFill>
              </a:rPr>
            </a:br>
            <a:r>
              <a:rPr lang="ru-RU" b="1" dirty="0" smtClean="0">
                <a:solidFill>
                  <a:schemeClr val="accent2">
                    <a:lumMod val="50000"/>
                  </a:schemeClr>
                </a:solidFill>
              </a:rPr>
              <a:t/>
            </a:r>
            <a:br>
              <a:rPr lang="ru-RU" b="1" dirty="0" smtClean="0">
                <a:solidFill>
                  <a:schemeClr val="accent2">
                    <a:lumMod val="50000"/>
                  </a:schemeClr>
                </a:solidFill>
              </a:rPr>
            </a:br>
            <a:endParaRPr lang="ru-RU" dirty="0"/>
          </a:p>
        </p:txBody>
      </p:sp>
      <p:sp>
        <p:nvSpPr>
          <p:cNvPr id="4" name="Прямоугольник 3"/>
          <p:cNvSpPr/>
          <p:nvPr/>
        </p:nvSpPr>
        <p:spPr>
          <a:xfrm>
            <a:off x="214282" y="2714620"/>
            <a:ext cx="4572032" cy="2585323"/>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Leigh was originally the centre of a large ecclesiastical parish covering </a:t>
            </a:r>
            <a:r>
              <a:rPr lang="en-US" b="1" dirty="0" smtClean="0">
                <a:solidFill>
                  <a:schemeClr val="accent2">
                    <a:lumMod val="50000"/>
                  </a:schemeClr>
                </a:solidFill>
                <a:latin typeface="Calibri" pitchFamily="34" charset="0"/>
              </a:rPr>
              <a:t>six townships</a:t>
            </a:r>
            <a:r>
              <a:rPr lang="en-US" dirty="0" smtClean="0">
                <a:solidFill>
                  <a:schemeClr val="accent2">
                    <a:lumMod val="50000"/>
                  </a:schemeClr>
                </a:solidFill>
                <a:latin typeface="Calibri" pitchFamily="34" charset="0"/>
              </a:rPr>
              <a:t>. When the three townships of Pennington, </a:t>
            </a:r>
            <a:r>
              <a:rPr lang="en-US" dirty="0" err="1" smtClean="0">
                <a:solidFill>
                  <a:schemeClr val="accent2">
                    <a:lumMod val="50000"/>
                  </a:schemeClr>
                </a:solidFill>
                <a:latin typeface="Calibri" pitchFamily="34" charset="0"/>
              </a:rPr>
              <a:t>Westleigh</a:t>
            </a:r>
            <a:r>
              <a:rPr lang="en-US" dirty="0" smtClean="0">
                <a:solidFill>
                  <a:schemeClr val="accent2">
                    <a:lumMod val="50000"/>
                  </a:schemeClr>
                </a:solidFill>
                <a:latin typeface="Calibri" pitchFamily="34" charset="0"/>
              </a:rPr>
              <a:t> and Bedford merged in 1875 forming the Leigh Local Board District, Leigh became the official name for the town although it had been applied to the area of Pennington and </a:t>
            </a:r>
            <a:r>
              <a:rPr lang="en-US" dirty="0" err="1" smtClean="0">
                <a:solidFill>
                  <a:schemeClr val="accent2">
                    <a:lumMod val="50000"/>
                  </a:schemeClr>
                </a:solidFill>
                <a:latin typeface="Calibri" pitchFamily="34" charset="0"/>
              </a:rPr>
              <a:t>Westleigh</a:t>
            </a:r>
            <a:r>
              <a:rPr lang="en-US" dirty="0" smtClean="0">
                <a:solidFill>
                  <a:schemeClr val="accent2">
                    <a:lumMod val="50000"/>
                  </a:schemeClr>
                </a:solidFill>
                <a:latin typeface="Calibri" pitchFamily="34" charset="0"/>
              </a:rPr>
              <a:t> around the parish church.</a:t>
            </a:r>
            <a:endParaRPr lang="ru-RU" dirty="0">
              <a:solidFill>
                <a:schemeClr val="accent2">
                  <a:lumMod val="50000"/>
                </a:schemeClr>
              </a:solidFill>
              <a:latin typeface="Calibri" pitchFamily="34"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9520" y="2714620"/>
            <a:ext cx="1466568" cy="2384803"/>
          </a:xfrm>
          <a:prstGeom prst="rect">
            <a:avLst/>
          </a:prstGeom>
        </p:spPr>
      </p:pic>
      <p:sp>
        <p:nvSpPr>
          <p:cNvPr id="6" name="Прямоугольник 5"/>
          <p:cNvSpPr/>
          <p:nvPr/>
        </p:nvSpPr>
        <p:spPr>
          <a:xfrm>
            <a:off x="7500958" y="5072074"/>
            <a:ext cx="1357306" cy="1477328"/>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 coat of arms of the</a:t>
            </a:r>
          </a:p>
          <a:p>
            <a:pPr algn="just"/>
            <a:r>
              <a:rPr lang="en-US" dirty="0" smtClean="0">
                <a:solidFill>
                  <a:schemeClr val="accent2">
                    <a:lumMod val="50000"/>
                  </a:schemeClr>
                </a:solidFill>
                <a:latin typeface="Calibri" pitchFamily="34" charset="0"/>
              </a:rPr>
              <a:t>former Leigh Municipal</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9190" y="2714620"/>
            <a:ext cx="2408093" cy="2408092"/>
          </a:xfrm>
          <a:prstGeom prst="rect">
            <a:avLst/>
          </a:prstGeom>
        </p:spPr>
      </p:pic>
      <p:sp>
        <p:nvSpPr>
          <p:cNvPr id="8" name="Прямоугольник 7"/>
          <p:cNvSpPr/>
          <p:nvPr/>
        </p:nvSpPr>
        <p:spPr>
          <a:xfrm>
            <a:off x="6072198" y="5072074"/>
            <a:ext cx="1322157" cy="307777"/>
          </a:xfrm>
          <a:prstGeom prst="rect">
            <a:avLst/>
          </a:prstGeom>
        </p:spPr>
        <p:txBody>
          <a:bodyPr wrap="square">
            <a:spAutoFit/>
          </a:bodyPr>
          <a:lstStyle/>
          <a:p>
            <a:pPr algn="r"/>
            <a:r>
              <a:rPr lang="en-US" sz="1400" dirty="0" smtClean="0">
                <a:solidFill>
                  <a:schemeClr val="accent2">
                    <a:lumMod val="50000"/>
                  </a:schemeClr>
                </a:solidFill>
                <a:latin typeface="Calibri" pitchFamily="34" charset="0"/>
              </a:rPr>
              <a:t>Leigh Town Hall</a:t>
            </a:r>
            <a:endParaRPr lang="ru-RU" sz="1400" dirty="0">
              <a:solidFill>
                <a:schemeClr val="accent2">
                  <a:lumMod val="50000"/>
                </a:schemeClr>
              </a:solidFill>
              <a:latin typeface="Calibri" pitchFamily="34" charset="0"/>
            </a:endParaRPr>
          </a:p>
        </p:txBody>
      </p:sp>
      <p:sp>
        <p:nvSpPr>
          <p:cNvPr id="9" name="Прямоугольник 8"/>
          <p:cNvSpPr/>
          <p:nvPr/>
        </p:nvSpPr>
        <p:spPr>
          <a:xfrm>
            <a:off x="142844" y="5429264"/>
            <a:ext cx="7286676" cy="646331"/>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 first town hall was built in King Street and replaced by the present building in 1907.</a:t>
            </a:r>
            <a:endParaRPr lang="ru-RU" dirty="0">
              <a:solidFill>
                <a:schemeClr val="accent2">
                  <a:lumMod val="50000"/>
                </a:schemeClr>
              </a:solidFill>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Прямоугольник 19"/>
          <p:cNvSpPr/>
          <p:nvPr/>
        </p:nvSpPr>
        <p:spPr>
          <a:xfrm>
            <a:off x="4500562" y="1643050"/>
            <a:ext cx="4429156" cy="1477328"/>
          </a:xfrm>
          <a:prstGeom prst="rect">
            <a:avLst/>
          </a:prstGeom>
        </p:spPr>
        <p:txBody>
          <a:bodyPr wrap="square">
            <a:spAutoFit/>
          </a:bodyPr>
          <a:lstStyle/>
          <a:p>
            <a:pPr algn="just"/>
            <a:r>
              <a:rPr lang="en-US" dirty="0">
                <a:solidFill>
                  <a:schemeClr val="accent2">
                    <a:lumMod val="50000"/>
                  </a:schemeClr>
                </a:solidFill>
                <a:latin typeface="Calibri" pitchFamily="34" charset="0"/>
              </a:rPr>
              <a:t>Leigh high schools include Bedford </a:t>
            </a:r>
            <a:r>
              <a:rPr lang="en-US" dirty="0" smtClean="0">
                <a:solidFill>
                  <a:schemeClr val="accent2">
                    <a:lumMod val="50000"/>
                  </a:schemeClr>
                </a:solidFill>
                <a:latin typeface="Calibri" pitchFamily="34" charset="0"/>
              </a:rPr>
              <a:t>High School, </a:t>
            </a:r>
            <a:r>
              <a:rPr lang="en-US" dirty="0">
                <a:solidFill>
                  <a:schemeClr val="accent2">
                    <a:lumMod val="50000"/>
                  </a:schemeClr>
                </a:solidFill>
                <a:latin typeface="Calibri" pitchFamily="34" charset="0"/>
              </a:rPr>
              <a:t>and Westleigh High School</a:t>
            </a:r>
            <a:r>
              <a:rPr lang="en-US" dirty="0" smtClean="0">
                <a:solidFill>
                  <a:schemeClr val="accent2">
                    <a:lumMod val="50000"/>
                  </a:schemeClr>
                </a:solidFill>
                <a:latin typeface="Calibri" pitchFamily="34" charset="0"/>
              </a:rPr>
              <a:t>. Pupils </a:t>
            </a:r>
            <a:r>
              <a:rPr lang="en-US" dirty="0">
                <a:solidFill>
                  <a:schemeClr val="accent2">
                    <a:lumMod val="50000"/>
                  </a:schemeClr>
                </a:solidFill>
                <a:latin typeface="Calibri" pitchFamily="34" charset="0"/>
              </a:rPr>
              <a:t>also attend schools in Atherton, Lowton, Golborne and Astley. Wigan and Leigh College provides post-16 education.</a:t>
            </a:r>
            <a:endParaRPr lang="ru-RU" dirty="0">
              <a:solidFill>
                <a:schemeClr val="accent2">
                  <a:lumMod val="50000"/>
                </a:schemeClr>
              </a:solidFill>
              <a:latin typeface="Calibri" pitchFamily="34" charset="0"/>
            </a:endParaRPr>
          </a:p>
        </p:txBody>
      </p:sp>
      <p:pic>
        <p:nvPicPr>
          <p:cNvPr id="21" name="Рисунок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720" y="1714488"/>
            <a:ext cx="3929090" cy="4929222"/>
          </a:xfrm>
          <a:prstGeom prst="rect">
            <a:avLst/>
          </a:prstGeom>
        </p:spPr>
      </p:pic>
      <p:sp>
        <p:nvSpPr>
          <p:cNvPr id="23" name="TextBox 22"/>
          <p:cNvSpPr txBox="1"/>
          <p:nvPr/>
        </p:nvSpPr>
        <p:spPr>
          <a:xfrm>
            <a:off x="4500562" y="3357562"/>
            <a:ext cx="4429156" cy="3693319"/>
          </a:xfrm>
          <a:prstGeom prst="rect">
            <a:avLst/>
          </a:prstGeom>
          <a:noFill/>
        </p:spPr>
        <p:txBody>
          <a:bodyPr wrap="square" rtlCol="0">
            <a:spAutoFit/>
          </a:bodyPr>
          <a:lstStyle/>
          <a:p>
            <a:pPr algn="ctr"/>
            <a:r>
              <a:rPr lang="en-US" dirty="0">
                <a:solidFill>
                  <a:schemeClr val="accent2">
                    <a:lumMod val="50000"/>
                  </a:schemeClr>
                </a:solidFill>
                <a:latin typeface="Calibri" pitchFamily="34" charset="0"/>
              </a:rPr>
              <a:t>T</a:t>
            </a:r>
            <a:r>
              <a:rPr lang="en-US" dirty="0" smtClean="0">
                <a:solidFill>
                  <a:schemeClr val="accent2">
                    <a:lumMod val="50000"/>
                  </a:schemeClr>
                </a:solidFill>
                <a:latin typeface="Calibri" pitchFamily="34" charset="0"/>
              </a:rPr>
              <a:t>he latest news from </a:t>
            </a:r>
            <a:r>
              <a:rPr lang="en-US" dirty="0">
                <a:solidFill>
                  <a:schemeClr val="accent2">
                    <a:lumMod val="50000"/>
                  </a:schemeClr>
                </a:solidFill>
                <a:latin typeface="Calibri" pitchFamily="34" charset="0"/>
              </a:rPr>
              <a:t>Wigan and Leigh </a:t>
            </a:r>
            <a:r>
              <a:rPr lang="en-US" dirty="0" smtClean="0">
                <a:solidFill>
                  <a:schemeClr val="accent2">
                    <a:lumMod val="50000"/>
                  </a:schemeClr>
                </a:solidFill>
                <a:latin typeface="Calibri" pitchFamily="34" charset="0"/>
              </a:rPr>
              <a:t>College _ </a:t>
            </a:r>
            <a:r>
              <a:rPr lang="en-US" dirty="0">
                <a:solidFill>
                  <a:schemeClr val="accent2">
                    <a:lumMod val="50000"/>
                  </a:schemeClr>
                </a:solidFill>
                <a:latin typeface="Calibri" pitchFamily="34" charset="0"/>
              </a:rPr>
              <a:t>February 17th 2017</a:t>
            </a:r>
          </a:p>
          <a:p>
            <a:pPr algn="ctr"/>
            <a:r>
              <a:rPr lang="en-US" b="1" dirty="0" smtClean="0">
                <a:solidFill>
                  <a:schemeClr val="accent2">
                    <a:lumMod val="50000"/>
                  </a:schemeClr>
                </a:solidFill>
                <a:latin typeface="Calibri" pitchFamily="34" charset="0"/>
              </a:rPr>
              <a:t>“College </a:t>
            </a:r>
            <a:r>
              <a:rPr lang="en-US" b="1" dirty="0">
                <a:solidFill>
                  <a:schemeClr val="accent2">
                    <a:lumMod val="50000"/>
                  </a:schemeClr>
                </a:solidFill>
                <a:latin typeface="Calibri" pitchFamily="34" charset="0"/>
              </a:rPr>
              <a:t>students set to explore a new world of learning thanks to </a:t>
            </a:r>
            <a:r>
              <a:rPr lang="en-US" b="1" dirty="0" smtClean="0">
                <a:solidFill>
                  <a:schemeClr val="accent2">
                    <a:lumMod val="50000"/>
                  </a:schemeClr>
                </a:solidFill>
                <a:latin typeface="Calibri" pitchFamily="34" charset="0"/>
              </a:rPr>
              <a:t>Google”</a:t>
            </a:r>
            <a:endParaRPr lang="en-US" b="1" dirty="0">
              <a:solidFill>
                <a:schemeClr val="accent2">
                  <a:lumMod val="50000"/>
                </a:schemeClr>
              </a:solidFill>
              <a:latin typeface="Calibri" pitchFamily="34" charset="0"/>
            </a:endParaRPr>
          </a:p>
          <a:p>
            <a:pPr algn="just"/>
            <a:r>
              <a:rPr lang="en-US" dirty="0">
                <a:solidFill>
                  <a:schemeClr val="accent2">
                    <a:lumMod val="50000"/>
                  </a:schemeClr>
                </a:solidFill>
                <a:latin typeface="Calibri" pitchFamily="34" charset="0"/>
              </a:rPr>
              <a:t>Over 500 students from Wigan &amp; Leigh College are embracing virtual learning after an innovative workshop was delivered by Google experts</a:t>
            </a:r>
            <a:r>
              <a:rPr lang="en-US" dirty="0" smtClean="0">
                <a:solidFill>
                  <a:schemeClr val="accent2">
                    <a:lumMod val="50000"/>
                  </a:schemeClr>
                </a:solidFill>
                <a:latin typeface="Calibri" pitchFamily="34" charset="0"/>
              </a:rPr>
              <a:t>. Innovation </a:t>
            </a:r>
            <a:r>
              <a:rPr lang="en-US" dirty="0">
                <a:solidFill>
                  <a:schemeClr val="accent2">
                    <a:lumMod val="50000"/>
                  </a:schemeClr>
                </a:solidFill>
                <a:latin typeface="Calibri" pitchFamily="34" charset="0"/>
              </a:rPr>
              <a:t>giants Google visited the College to deliver a number of exciting workshops which enabled students to explore the world and beyond through virtual reality technology</a:t>
            </a:r>
            <a:r>
              <a:rPr lang="en-US" dirty="0" smtClean="0">
                <a:solidFill>
                  <a:schemeClr val="accent2">
                    <a:lumMod val="50000"/>
                  </a:schemeClr>
                </a:solidFill>
                <a:latin typeface="Calibri" pitchFamily="34" charset="0"/>
              </a:rPr>
              <a:t>.</a:t>
            </a:r>
          </a:p>
          <a:p>
            <a:endParaRPr lang="ru-RU" dirty="0">
              <a:solidFill>
                <a:schemeClr val="accent6">
                  <a:lumMod val="50000"/>
                </a:schemeClr>
              </a:solidFill>
            </a:endParaRPr>
          </a:p>
        </p:txBody>
      </p:sp>
      <p:sp>
        <p:nvSpPr>
          <p:cNvPr id="15" name="TextBox 14"/>
          <p:cNvSpPr txBox="1"/>
          <p:nvPr/>
        </p:nvSpPr>
        <p:spPr>
          <a:xfrm>
            <a:off x="500034" y="928670"/>
            <a:ext cx="4572032" cy="461665"/>
          </a:xfrm>
          <a:prstGeom prst="rect">
            <a:avLst/>
          </a:prstGeom>
          <a:noFill/>
        </p:spPr>
        <p:txBody>
          <a:bodyPr wrap="square" rtlCol="0">
            <a:spAutoFit/>
          </a:bodyPr>
          <a:lstStyle/>
          <a:p>
            <a:r>
              <a:rPr lang="en-US" sz="2400" b="1" dirty="0" smtClean="0">
                <a:solidFill>
                  <a:schemeClr val="accent2">
                    <a:lumMod val="50000"/>
                  </a:schemeClr>
                </a:solidFill>
                <a:latin typeface="Calibri" pitchFamily="34" charset="0"/>
              </a:rPr>
              <a:t>Education in Leigh</a:t>
            </a:r>
            <a:endParaRPr lang="ru-RU" sz="2400" b="1"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22218075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en-US" sz="4000" dirty="0" smtClean="0">
                <a:latin typeface="Calibri" pitchFamily="34" charset="0"/>
              </a:rPr>
              <a:t>Villages</a:t>
            </a:r>
            <a:endParaRPr lang="ru-RU" sz="4000" dirty="0">
              <a:latin typeface="Calibri" pitchFamily="34" charset="0"/>
            </a:endParaRPr>
          </a:p>
        </p:txBody>
      </p:sp>
      <p:pic>
        <p:nvPicPr>
          <p:cNvPr id="5" name="Рисунок 4" descr="e7fc2048fd40fb385e45a35361813191.jpg"/>
          <p:cNvPicPr>
            <a:picLocks noGrp="1" noChangeAspect="1"/>
          </p:cNvPicPr>
          <p:nvPr>
            <p:ph type="pic" idx="1"/>
          </p:nvPr>
        </p:nvPicPr>
        <p:blipFill>
          <a:blip r:embed="rId2"/>
          <a:srcRect l="3317" r="3317"/>
          <a:stretch>
            <a:fillRect/>
          </a:stretch>
        </p:blipFill>
        <p:spPr>
          <a:xfrm>
            <a:off x="1560576" y="0"/>
            <a:ext cx="7583424" cy="456895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body" idx="1"/>
          </p:nvPr>
        </p:nvSpPr>
        <p:spPr>
          <a:xfrm>
            <a:off x="142844" y="2743201"/>
            <a:ext cx="8715436" cy="1614494"/>
          </a:xfrm>
        </p:spPr>
        <p:txBody>
          <a:bodyPr>
            <a:normAutofit/>
          </a:bodyPr>
          <a:lstStyle/>
          <a:p>
            <a:pPr algn="just"/>
            <a:r>
              <a:rPr lang="en-US" sz="1900" dirty="0" smtClean="0">
                <a:latin typeface="Calibri" pitchFamily="34" charset="0"/>
              </a:rPr>
              <a:t>Hidden in the valley in the </a:t>
            </a:r>
            <a:r>
              <a:rPr lang="en-US" sz="1900" dirty="0" err="1" smtClean="0">
                <a:latin typeface="Calibri" pitchFamily="34" charset="0"/>
              </a:rPr>
              <a:t>Dartmoor</a:t>
            </a:r>
            <a:r>
              <a:rPr lang="en-US" sz="1900" dirty="0" smtClean="0">
                <a:latin typeface="Calibri" pitchFamily="34" charset="0"/>
              </a:rPr>
              <a:t> </a:t>
            </a:r>
            <a:r>
              <a:rPr lang="en-US" sz="1900" dirty="0" err="1" smtClean="0">
                <a:latin typeface="Calibri" pitchFamily="34" charset="0"/>
              </a:rPr>
              <a:t>NationalPark</a:t>
            </a:r>
            <a:r>
              <a:rPr lang="en-US" sz="1900" dirty="0" smtClean="0">
                <a:latin typeface="Calibri" pitchFamily="34" charset="0"/>
              </a:rPr>
              <a:t>, this </a:t>
            </a:r>
            <a:r>
              <a:rPr lang="en-US" sz="1900" dirty="0">
                <a:latin typeface="Calibri" pitchFamily="34" charset="0"/>
              </a:rPr>
              <a:t>unassuming village paints a quintessentially British picture. With a postcard-worthy combination of thatched cottages, traditional pub and church whose origins date back to the 13th century, it ticks all the boxes when it comes to village life. </a:t>
            </a:r>
            <a:endParaRPr lang="en-US" sz="1900" dirty="0" smtClean="0">
              <a:latin typeface="Calibri" pitchFamily="34" charset="0"/>
            </a:endParaRPr>
          </a:p>
          <a:p>
            <a:pPr algn="l"/>
            <a:endParaRPr lang="en-US" b="1" dirty="0"/>
          </a:p>
        </p:txBody>
      </p:sp>
      <p:sp>
        <p:nvSpPr>
          <p:cNvPr id="2" name="Заголовок 1"/>
          <p:cNvSpPr>
            <a:spLocks noGrp="1"/>
          </p:cNvSpPr>
          <p:nvPr>
            <p:ph type="title"/>
          </p:nvPr>
        </p:nvSpPr>
        <p:spPr/>
        <p:txBody>
          <a:bodyPr>
            <a:normAutofit/>
          </a:bodyPr>
          <a:lstStyle/>
          <a:p>
            <a:pPr algn="l"/>
            <a:r>
              <a:rPr lang="en-US" sz="4000" dirty="0" err="1" smtClean="0">
                <a:latin typeface="Calibri" pitchFamily="34" charset="0"/>
              </a:rPr>
              <a:t>Lustleigh</a:t>
            </a:r>
            <a:r>
              <a:rPr lang="en-US" sz="4000" dirty="0" smtClean="0">
                <a:latin typeface="Calibri" pitchFamily="34" charset="0"/>
              </a:rPr>
              <a:t>, Devon</a:t>
            </a:r>
            <a:endParaRPr lang="ru-RU" sz="4000" dirty="0">
              <a:latin typeface="Calibri" pitchFamily="34" charset="0"/>
            </a:endParaRPr>
          </a:p>
        </p:txBody>
      </p:sp>
      <p:pic>
        <p:nvPicPr>
          <p:cNvPr id="5" name="Изображение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82" y="4143380"/>
            <a:ext cx="8643998" cy="2579421"/>
          </a:xfrm>
          <a:prstGeom prst="rect">
            <a:avLst/>
          </a:prstGeom>
        </p:spPr>
      </p:pic>
    </p:spTree>
    <p:extLst>
      <p:ext uri="{BB962C8B-B14F-4D97-AF65-F5344CB8AC3E}">
        <p14:creationId xmlns:p14="http://schemas.microsoft.com/office/powerpoint/2010/main" val="3829006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14282" y="2428868"/>
            <a:ext cx="4000528" cy="4298869"/>
          </a:xfrm>
        </p:spPr>
        <p:txBody>
          <a:bodyPr>
            <a:normAutofit fontScale="92500" lnSpcReduction="10000"/>
          </a:bodyPr>
          <a:lstStyle/>
          <a:p>
            <a:pPr marL="180975" indent="-180975" algn="just">
              <a:buFont typeface="Arial" pitchFamily="34" charset="0"/>
              <a:buChar char="•"/>
            </a:pPr>
            <a:r>
              <a:rPr lang="en-US" sz="1500" dirty="0" err="1" smtClean="0">
                <a:solidFill>
                  <a:schemeClr val="tx2"/>
                </a:solidFill>
                <a:latin typeface="Calibri" pitchFamily="34" charset="0"/>
                <a:ea typeface="Times New Roman" charset="0"/>
                <a:cs typeface="Times New Roman" charset="0"/>
              </a:rPr>
              <a:t>Lustleigh</a:t>
            </a:r>
            <a:r>
              <a:rPr lang="en-US" sz="1500" dirty="0" smtClean="0">
                <a:solidFill>
                  <a:schemeClr val="tx2"/>
                </a:solidFill>
                <a:latin typeface="Calibri" pitchFamily="34" charset="0"/>
                <a:ea typeface="Times New Roman" charset="0"/>
                <a:cs typeface="Times New Roman" charset="0"/>
              </a:rPr>
              <a:t> </a:t>
            </a:r>
            <a:r>
              <a:rPr lang="en-US" sz="1500" dirty="0">
                <a:solidFill>
                  <a:schemeClr val="tx2"/>
                </a:solidFill>
                <a:latin typeface="Calibri" pitchFamily="34" charset="0"/>
                <a:ea typeface="Times New Roman" charset="0"/>
                <a:cs typeface="Times New Roman" charset="0"/>
              </a:rPr>
              <a:t>Baptist Church </a:t>
            </a:r>
            <a:endParaRPr lang="en-US" sz="1500" dirty="0" smtClean="0">
              <a:solidFill>
                <a:schemeClr val="tx2"/>
              </a:solidFill>
              <a:latin typeface="Calibri" pitchFamily="34" charset="0"/>
              <a:ea typeface="Times New Roman" charset="0"/>
              <a:cs typeface="Times New Roman" charset="0"/>
            </a:endParaRP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The </a:t>
            </a:r>
            <a:r>
              <a:rPr lang="en-US" sz="1500" dirty="0">
                <a:solidFill>
                  <a:schemeClr val="tx2"/>
                </a:solidFill>
                <a:latin typeface="Calibri" pitchFamily="34" charset="0"/>
                <a:ea typeface="Times New Roman" charset="0"/>
                <a:cs typeface="Times New Roman" charset="0"/>
              </a:rPr>
              <a:t>Village Hall – reopened in February 2005 (much enlarging and improving the previous facility).</a:t>
            </a:r>
          </a:p>
          <a:p>
            <a:pPr marL="180975" indent="-180975" algn="just">
              <a:buFont typeface="Arial" pitchFamily="34" charset="0"/>
              <a:buChar char="•"/>
            </a:pPr>
            <a:r>
              <a:rPr lang="en-US" sz="1500" dirty="0">
                <a:solidFill>
                  <a:schemeClr val="tx2"/>
                </a:solidFill>
                <a:latin typeface="Calibri" pitchFamily="34" charset="0"/>
                <a:ea typeface="Times New Roman" charset="0"/>
                <a:cs typeface="Times New Roman" charset="0"/>
              </a:rPr>
              <a:t>The Dairy – the village shop, with everyday grocery items and locally produced </a:t>
            </a:r>
            <a:r>
              <a:rPr lang="en-US" sz="1500" dirty="0" err="1">
                <a:solidFill>
                  <a:schemeClr val="tx2"/>
                </a:solidFill>
                <a:latin typeface="Calibri" pitchFamily="34" charset="0"/>
                <a:ea typeface="Times New Roman" charset="0"/>
                <a:cs typeface="Times New Roman" charset="0"/>
              </a:rPr>
              <a:t>specialities</a:t>
            </a:r>
            <a:r>
              <a:rPr lang="en-US" sz="1500" dirty="0">
                <a:solidFill>
                  <a:schemeClr val="tx2"/>
                </a:solidFill>
                <a:latin typeface="Calibri" pitchFamily="34" charset="0"/>
                <a:ea typeface="Times New Roman" charset="0"/>
                <a:cs typeface="Times New Roman" charset="0"/>
              </a:rPr>
              <a:t>. The building is owned by the village, and leased to a shopkeeper. Limited Post-office facilities are now available in The Dairy.</a:t>
            </a:r>
          </a:p>
          <a:p>
            <a:pPr marL="180975" indent="-180975" algn="just">
              <a:buFont typeface="Arial" pitchFamily="34" charset="0"/>
              <a:buChar char="•"/>
            </a:pPr>
            <a:r>
              <a:rPr lang="en-US" sz="1500" dirty="0">
                <a:solidFill>
                  <a:schemeClr val="tx2"/>
                </a:solidFill>
                <a:latin typeface="Calibri" pitchFamily="34" charset="0"/>
                <a:ea typeface="Times New Roman" charset="0"/>
                <a:cs typeface="Times New Roman" charset="0"/>
              </a:rPr>
              <a:t>The Cleave Public House – the </a:t>
            </a:r>
            <a:r>
              <a:rPr lang="en-US" sz="1500" dirty="0" smtClean="0">
                <a:solidFill>
                  <a:schemeClr val="tx2"/>
                </a:solidFill>
                <a:latin typeface="Calibri" pitchFamily="34" charset="0"/>
                <a:ea typeface="Times New Roman" charset="0"/>
                <a:cs typeface="Times New Roman" charset="0"/>
              </a:rPr>
              <a:t>local pub, which was converted from a farmhouse into the hotel with dining facilities</a:t>
            </a: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Tea room - </a:t>
            </a:r>
            <a:r>
              <a:rPr lang="en-US" sz="1500" dirty="0">
                <a:solidFill>
                  <a:schemeClr val="tx2"/>
                </a:solidFill>
                <a:latin typeface="Calibri" pitchFamily="34" charset="0"/>
                <a:ea typeface="Times New Roman" charset="0"/>
                <a:cs typeface="Times New Roman" charset="0"/>
              </a:rPr>
              <a:t>best cakes, scones, soups, lunches, teas and </a:t>
            </a:r>
            <a:r>
              <a:rPr lang="en-US" sz="1500" dirty="0" smtClean="0">
                <a:solidFill>
                  <a:schemeClr val="tx2"/>
                </a:solidFill>
                <a:latin typeface="Calibri" pitchFamily="34" charset="0"/>
                <a:ea typeface="Times New Roman" charset="0"/>
                <a:cs typeface="Times New Roman" charset="0"/>
              </a:rPr>
              <a:t>coffees</a:t>
            </a: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Pre-school – located in the Village Hall, operates till dinner time</a:t>
            </a:r>
          </a:p>
          <a:p>
            <a:pPr marL="180975" indent="-180975" algn="just">
              <a:buFont typeface="Arial" pitchFamily="34" charset="0"/>
              <a:buChar char="•"/>
            </a:pPr>
            <a:r>
              <a:rPr lang="en-US" sz="1500" dirty="0" err="1">
                <a:solidFill>
                  <a:schemeClr val="tx2"/>
                </a:solidFill>
                <a:latin typeface="Calibri" pitchFamily="34" charset="0"/>
                <a:ea typeface="Times New Roman" charset="0"/>
                <a:cs typeface="Times New Roman" charset="0"/>
              </a:rPr>
              <a:t>Lustleigh</a:t>
            </a:r>
            <a:r>
              <a:rPr lang="en-US" sz="1500" dirty="0">
                <a:solidFill>
                  <a:schemeClr val="tx2"/>
                </a:solidFill>
                <a:latin typeface="Calibri" pitchFamily="34" charset="0"/>
                <a:ea typeface="Times New Roman" charset="0"/>
                <a:cs typeface="Times New Roman" charset="0"/>
              </a:rPr>
              <a:t> Cricket Club</a:t>
            </a:r>
            <a:endParaRPr lang="en-US" sz="1500" dirty="0" smtClean="0">
              <a:solidFill>
                <a:schemeClr val="tx2"/>
              </a:solidFill>
              <a:latin typeface="Calibri" pitchFamily="34" charset="0"/>
              <a:ea typeface="Times New Roman" charset="0"/>
              <a:cs typeface="Times New Roman" charset="0"/>
            </a:endParaRP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Garage</a:t>
            </a:r>
          </a:p>
        </p:txBody>
      </p:sp>
      <p:sp>
        <p:nvSpPr>
          <p:cNvPr id="4" name="Прямоугольник 3"/>
          <p:cNvSpPr/>
          <p:nvPr/>
        </p:nvSpPr>
        <p:spPr>
          <a:xfrm>
            <a:off x="214282" y="1571612"/>
            <a:ext cx="4000528" cy="954107"/>
          </a:xfrm>
          <a:prstGeom prst="rect">
            <a:avLst/>
          </a:prstGeom>
        </p:spPr>
        <p:txBody>
          <a:bodyPr wrap="square">
            <a:spAutoFit/>
          </a:bodyPr>
          <a:lstStyle/>
          <a:p>
            <a:pPr algn="just">
              <a:tabLst>
                <a:tab pos="3765550" algn="l"/>
              </a:tabLst>
            </a:pPr>
            <a:r>
              <a:rPr lang="en-US" sz="1400" dirty="0" smtClean="0">
                <a:solidFill>
                  <a:schemeClr val="tx2"/>
                </a:solidFill>
                <a:latin typeface="Calibri" pitchFamily="34" charset="0"/>
                <a:ea typeface="Times New Roman" charset="0"/>
                <a:cs typeface="Times New Roman" charset="0"/>
              </a:rPr>
              <a:t>The village has a population of between 600 and 700,</a:t>
            </a:r>
            <a:r>
              <a:rPr lang="en-US" sz="1400" baseline="30000" dirty="0" smtClean="0">
                <a:solidFill>
                  <a:schemeClr val="tx2"/>
                </a:solidFill>
                <a:latin typeface="Calibri" pitchFamily="34" charset="0"/>
                <a:ea typeface="Times New Roman" charset="0"/>
                <a:cs typeface="Times New Roman" charset="0"/>
              </a:rPr>
              <a:t> </a:t>
            </a:r>
            <a:r>
              <a:rPr lang="en-US" sz="1400" dirty="0" smtClean="0">
                <a:solidFill>
                  <a:schemeClr val="tx2"/>
                </a:solidFill>
                <a:latin typeface="Calibri" pitchFamily="34" charset="0"/>
                <a:ea typeface="Times New Roman" charset="0"/>
                <a:cs typeface="Times New Roman" charset="0"/>
              </a:rPr>
              <a:t>who are served by a number of public amenities, which include:</a:t>
            </a:r>
            <a:br>
              <a:rPr lang="en-US" sz="1400" dirty="0" smtClean="0">
                <a:solidFill>
                  <a:schemeClr val="tx2"/>
                </a:solidFill>
                <a:latin typeface="Calibri" pitchFamily="34" charset="0"/>
                <a:ea typeface="Times New Roman" charset="0"/>
                <a:cs typeface="Times New Roman" charset="0"/>
              </a:rPr>
            </a:br>
            <a:endParaRPr lang="ru-RU" sz="1400" dirty="0">
              <a:solidFill>
                <a:schemeClr val="tx2"/>
              </a:solidFill>
              <a:latin typeface="Calibri" pitchFamily="34" charset="0"/>
              <a:ea typeface="Times New Roman" charset="0"/>
              <a:cs typeface="Times New Roman" charset="0"/>
            </a:endParaRPr>
          </a:p>
        </p:txBody>
      </p:sp>
      <p:pic>
        <p:nvPicPr>
          <p:cNvPr id="5" name="Изображение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0562" y="1643050"/>
            <a:ext cx="4444340" cy="2311895"/>
          </a:xfrm>
          <a:prstGeom prst="rect">
            <a:avLst/>
          </a:prstGeom>
        </p:spPr>
      </p:pic>
      <p:pic>
        <p:nvPicPr>
          <p:cNvPr id="6" name="Изображение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562" y="3857628"/>
            <a:ext cx="4371790" cy="2848587"/>
          </a:xfrm>
          <a:prstGeom prst="rect">
            <a:avLst/>
          </a:prstGeom>
        </p:spPr>
      </p:pic>
    </p:spTree>
    <p:extLst>
      <p:ext uri="{BB962C8B-B14F-4D97-AF65-F5344CB8AC3E}">
        <p14:creationId xmlns:p14="http://schemas.microsoft.com/office/powerpoint/2010/main" val="10778418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62" y="1428736"/>
            <a:ext cx="4357718" cy="1285884"/>
          </a:xfrm>
        </p:spPr>
        <p:txBody>
          <a:bodyPr>
            <a:normAutofit/>
          </a:bodyPr>
          <a:lstStyle/>
          <a:p>
            <a:pPr algn="just"/>
            <a:r>
              <a:rPr lang="en-US" sz="1800" dirty="0" err="1" smtClean="0">
                <a:latin typeface="Calibri" pitchFamily="34" charset="0"/>
                <a:ea typeface="Times New Roman" charset="0"/>
                <a:cs typeface="Times New Roman" charset="0"/>
              </a:rPr>
              <a:t>Lustleigh</a:t>
            </a:r>
            <a:r>
              <a:rPr lang="en-US" sz="1800" dirty="0" smtClean="0">
                <a:latin typeface="Calibri" pitchFamily="34" charset="0"/>
                <a:ea typeface="Times New Roman" charset="0"/>
                <a:cs typeface="Times New Roman" charset="0"/>
              </a:rPr>
              <a:t> is </a:t>
            </a:r>
            <a:r>
              <a:rPr lang="en-US" sz="1800" dirty="0">
                <a:latin typeface="Calibri" pitchFamily="34" charset="0"/>
                <a:ea typeface="Times New Roman" charset="0"/>
                <a:cs typeface="Times New Roman" charset="0"/>
              </a:rPr>
              <a:t>one of Devon’s most picturesque </a:t>
            </a:r>
            <a:r>
              <a:rPr lang="en-US" sz="1800" dirty="0" smtClean="0">
                <a:latin typeface="Calibri" pitchFamily="34" charset="0"/>
                <a:ea typeface="Times New Roman" charset="0"/>
                <a:cs typeface="Times New Roman" charset="0"/>
              </a:rPr>
              <a:t>villages and it was voted </a:t>
            </a:r>
            <a:r>
              <a:rPr lang="en-US" sz="1800" dirty="0">
                <a:latin typeface="Calibri" pitchFamily="34" charset="0"/>
                <a:ea typeface="Times New Roman" charset="0"/>
                <a:cs typeface="Times New Roman" charset="0"/>
              </a:rPr>
              <a:t>18th in the Telegraph’s best English Villages in 2014.</a:t>
            </a:r>
            <a:endParaRPr lang="ru-RU" sz="1800" dirty="0">
              <a:latin typeface="Calibri" pitchFamily="34" charset="0"/>
              <a:ea typeface="Times New Roman" charset="0"/>
              <a:cs typeface="Times New Roman" charset="0"/>
            </a:endParaRPr>
          </a:p>
        </p:txBody>
      </p:sp>
      <p:pic>
        <p:nvPicPr>
          <p:cNvPr id="7" name="Изображение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3000372"/>
            <a:ext cx="4284690" cy="3674918"/>
          </a:xfrm>
          <a:prstGeom prst="rect">
            <a:avLst/>
          </a:prstGeom>
        </p:spPr>
      </p:pic>
      <p:pic>
        <p:nvPicPr>
          <p:cNvPr id="9" name="Изображение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82" y="4000504"/>
            <a:ext cx="3883901" cy="2676023"/>
          </a:xfrm>
          <a:prstGeom prst="rect">
            <a:avLst/>
          </a:prstGeom>
        </p:spPr>
      </p:pic>
      <p:pic>
        <p:nvPicPr>
          <p:cNvPr id="5" name="Изображение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82" y="1714488"/>
            <a:ext cx="3857652" cy="2143140"/>
          </a:xfrm>
          <a:prstGeom prst="rect">
            <a:avLst/>
          </a:prstGeom>
        </p:spPr>
      </p:pic>
    </p:spTree>
    <p:extLst>
      <p:ext uri="{BB962C8B-B14F-4D97-AF65-F5344CB8AC3E}">
        <p14:creationId xmlns:p14="http://schemas.microsoft.com/office/powerpoint/2010/main" val="12630911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Bibury</a:t>
            </a:r>
            <a:r>
              <a:rPr lang="en-US" dirty="0" smtClean="0"/>
              <a:t>, </a:t>
            </a:r>
            <a:r>
              <a:rPr lang="en-US" dirty="0"/>
              <a:t>Gloucestershire </a:t>
            </a:r>
            <a:endParaRPr lang="ru-RU" dirty="0"/>
          </a:p>
        </p:txBody>
      </p:sp>
      <p:sp>
        <p:nvSpPr>
          <p:cNvPr id="4" name="Объект 2"/>
          <p:cNvSpPr txBox="1">
            <a:spLocks/>
          </p:cNvSpPr>
          <p:nvPr/>
        </p:nvSpPr>
        <p:spPr>
          <a:xfrm>
            <a:off x="-142908" y="2714620"/>
            <a:ext cx="9072626" cy="108813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buNone/>
            </a:pPr>
            <a:r>
              <a:rPr lang="en-US" sz="2200" dirty="0" smtClean="0">
                <a:solidFill>
                  <a:schemeClr val="accent2">
                    <a:lumMod val="50000"/>
                  </a:schemeClr>
                </a:solidFill>
                <a:latin typeface="Calibri" pitchFamily="34" charset="0"/>
              </a:rPr>
              <a:t>    </a:t>
            </a:r>
            <a:r>
              <a:rPr lang="en-US" sz="2200" dirty="0" err="1" smtClean="0">
                <a:solidFill>
                  <a:schemeClr val="accent2">
                    <a:lumMod val="50000"/>
                  </a:schemeClr>
                </a:solidFill>
                <a:latin typeface="Calibri" pitchFamily="34" charset="0"/>
              </a:rPr>
              <a:t>Bibury</a:t>
            </a:r>
            <a:r>
              <a:rPr lang="en-US" sz="2200" dirty="0" smtClean="0">
                <a:solidFill>
                  <a:schemeClr val="accent2">
                    <a:lumMod val="50000"/>
                  </a:schemeClr>
                </a:solidFill>
                <a:latin typeface="Calibri" pitchFamily="34" charset="0"/>
              </a:rPr>
              <a:t>, a charming -village settled in the </a:t>
            </a:r>
            <a:r>
              <a:rPr lang="en-US" sz="2200" dirty="0" err="1" smtClean="0">
                <a:solidFill>
                  <a:schemeClr val="accent2">
                    <a:lumMod val="50000"/>
                  </a:schemeClr>
                </a:solidFill>
                <a:latin typeface="Calibri" pitchFamily="34" charset="0"/>
              </a:rPr>
              <a:t>Cotswilds</a:t>
            </a:r>
            <a:r>
              <a:rPr lang="en-US" sz="2200" dirty="0" smtClean="0">
                <a:solidFill>
                  <a:schemeClr val="accent2">
                    <a:lumMod val="50000"/>
                  </a:schemeClr>
                </a:solidFill>
                <a:latin typeface="Calibri" pitchFamily="34" charset="0"/>
              </a:rPr>
              <a:t>, looks straight out of painting. It </a:t>
            </a:r>
            <a:r>
              <a:rPr lang="en-US" sz="2200" dirty="0">
                <a:solidFill>
                  <a:schemeClr val="accent2">
                    <a:lumMod val="50000"/>
                  </a:schemeClr>
                </a:solidFill>
                <a:latin typeface="Calibri" pitchFamily="34" charset="0"/>
              </a:rPr>
              <a:t>is a major destination for tourists visiting the traditional rural villages, </a:t>
            </a:r>
            <a:r>
              <a:rPr lang="en-US" sz="2200" dirty="0" smtClean="0">
                <a:solidFill>
                  <a:schemeClr val="accent2">
                    <a:lumMod val="50000"/>
                  </a:schemeClr>
                </a:solidFill>
                <a:latin typeface="Calibri" pitchFamily="34" charset="0"/>
              </a:rPr>
              <a:t>tea houses and many historical building, it is one</a:t>
            </a:r>
            <a:r>
              <a:rPr lang="en-US" sz="2200" dirty="0" smtClean="0">
                <a:solidFill>
                  <a:schemeClr val="accent2">
                    <a:lumMod val="50000"/>
                  </a:schemeClr>
                </a:solidFill>
                <a:latin typeface="Calibri" pitchFamily="34" charset="0"/>
                <a:hlinkClick r:id="rId2"/>
              </a:rPr>
              <a:t> </a:t>
            </a:r>
            <a:r>
              <a:rPr lang="en-US" sz="2200" dirty="0" smtClean="0">
                <a:solidFill>
                  <a:schemeClr val="accent2">
                    <a:lumMod val="50000"/>
                  </a:schemeClr>
                </a:solidFill>
                <a:latin typeface="Calibri" pitchFamily="34" charset="0"/>
              </a:rPr>
              <a:t>of six places in the country featured in Mini-Europe, Brussels.</a:t>
            </a:r>
          </a:p>
          <a:p>
            <a:pPr marL="0" indent="0">
              <a:buNone/>
            </a:pPr>
            <a:endParaRPr lang="en-US" dirty="0" smtClean="0"/>
          </a:p>
        </p:txBody>
      </p:sp>
      <p:pic>
        <p:nvPicPr>
          <p:cNvPr id="6" name="Изображение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82" y="3795318"/>
            <a:ext cx="8715436" cy="2919830"/>
          </a:xfrm>
          <a:prstGeom prst="rect">
            <a:avLst/>
          </a:prstGeom>
        </p:spPr>
      </p:pic>
    </p:spTree>
    <p:extLst>
      <p:ext uri="{BB962C8B-B14F-4D97-AF65-F5344CB8AC3E}">
        <p14:creationId xmlns:p14="http://schemas.microsoft.com/office/powerpoint/2010/main" val="8974772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14283" y="1214422"/>
            <a:ext cx="2357454" cy="4643470"/>
          </a:xfrm>
        </p:spPr>
        <p:txBody>
          <a:bodyPr>
            <a:normAutofit lnSpcReduction="10000"/>
          </a:bodyPr>
          <a:lstStyle/>
          <a:p>
            <a:pPr marL="180975" indent="-180975"/>
            <a:endParaRPr lang="en-US" sz="2000" dirty="0" smtClean="0">
              <a:solidFill>
                <a:schemeClr val="accent2">
                  <a:lumMod val="50000"/>
                </a:schemeClr>
              </a:solidFill>
              <a:latin typeface="Calibri" pitchFamily="34" charset="0"/>
              <a:hlinkClick r:id="rId2"/>
            </a:endParaRPr>
          </a:p>
          <a:p>
            <a:pPr marL="180975" indent="-180975">
              <a:buFont typeface="Arial" pitchFamily="34" charset="0"/>
              <a:buChar char="•"/>
            </a:pPr>
            <a:r>
              <a:rPr lang="en-US" sz="2000" dirty="0" smtClean="0">
                <a:solidFill>
                  <a:schemeClr val="accent2">
                    <a:lumMod val="50000"/>
                  </a:schemeClr>
                </a:solidFill>
                <a:latin typeface="Calibri" pitchFamily="34" charset="0"/>
              </a:rPr>
              <a:t>Population under 1000</a:t>
            </a:r>
          </a:p>
          <a:p>
            <a:pPr marL="180975" indent="-180975">
              <a:buFont typeface="Arial" pitchFamily="34" charset="0"/>
              <a:buChar char="•"/>
            </a:pPr>
            <a:r>
              <a:rPr lang="en-US" sz="2000" dirty="0">
                <a:solidFill>
                  <a:schemeClr val="accent2">
                    <a:lumMod val="50000"/>
                  </a:schemeClr>
                </a:solidFill>
                <a:latin typeface="Calibri" pitchFamily="34" charset="0"/>
              </a:rPr>
              <a:t>P</a:t>
            </a:r>
            <a:r>
              <a:rPr lang="en-US" sz="2000" dirty="0" smtClean="0">
                <a:solidFill>
                  <a:schemeClr val="accent2">
                    <a:lumMod val="50000"/>
                  </a:schemeClr>
                </a:solidFill>
                <a:latin typeface="Calibri" pitchFamily="34" charset="0"/>
              </a:rPr>
              <a:t>ost office </a:t>
            </a:r>
          </a:p>
          <a:p>
            <a:pPr marL="180975" indent="-180975">
              <a:buFont typeface="Arial" pitchFamily="34" charset="0"/>
              <a:buChar char="•"/>
            </a:pPr>
            <a:r>
              <a:rPr lang="en-US" sz="2000" dirty="0" smtClean="0">
                <a:solidFill>
                  <a:schemeClr val="accent2">
                    <a:lumMod val="50000"/>
                  </a:schemeClr>
                </a:solidFill>
                <a:latin typeface="Calibri" pitchFamily="34" charset="0"/>
              </a:rPr>
              <a:t>Souvenirs’ shop </a:t>
            </a:r>
          </a:p>
          <a:p>
            <a:pPr marL="180975" indent="-180975">
              <a:buFont typeface="Arial" pitchFamily="34" charset="0"/>
              <a:buChar char="•"/>
            </a:pPr>
            <a:r>
              <a:rPr lang="en-US" sz="2000" dirty="0" smtClean="0">
                <a:solidFill>
                  <a:schemeClr val="accent2">
                    <a:lumMod val="50000"/>
                  </a:schemeClr>
                </a:solidFill>
                <a:latin typeface="Calibri" pitchFamily="34" charset="0"/>
              </a:rPr>
              <a:t>Primary school</a:t>
            </a:r>
          </a:p>
          <a:p>
            <a:pPr marL="180975" indent="-180975">
              <a:buFont typeface="Arial" pitchFamily="34" charset="0"/>
              <a:buChar char="•"/>
            </a:pPr>
            <a:r>
              <a:rPr lang="en-US" sz="2000" dirty="0" smtClean="0">
                <a:solidFill>
                  <a:schemeClr val="accent2">
                    <a:lumMod val="50000"/>
                  </a:schemeClr>
                </a:solidFill>
                <a:latin typeface="Calibri" pitchFamily="34" charset="0"/>
              </a:rPr>
              <a:t>2 </a:t>
            </a:r>
            <a:r>
              <a:rPr lang="en-US" sz="2000" dirty="0">
                <a:solidFill>
                  <a:schemeClr val="accent2">
                    <a:lumMod val="50000"/>
                  </a:schemeClr>
                </a:solidFill>
                <a:latin typeface="Calibri" pitchFamily="34" charset="0"/>
              </a:rPr>
              <a:t>churches </a:t>
            </a:r>
            <a:endParaRPr lang="en-US" sz="2000" dirty="0" smtClean="0">
              <a:solidFill>
                <a:schemeClr val="accent2">
                  <a:lumMod val="50000"/>
                </a:schemeClr>
              </a:solidFill>
              <a:latin typeface="Calibri" pitchFamily="34" charset="0"/>
            </a:endParaRPr>
          </a:p>
          <a:p>
            <a:pPr marL="180975" indent="-180975">
              <a:buFont typeface="Arial" pitchFamily="34" charset="0"/>
              <a:buChar char="•"/>
            </a:pPr>
            <a:r>
              <a:rPr lang="en-US" sz="2000" dirty="0" smtClean="0">
                <a:solidFill>
                  <a:schemeClr val="accent2">
                    <a:lumMod val="50000"/>
                  </a:schemeClr>
                </a:solidFill>
                <a:latin typeface="Calibri" pitchFamily="34" charset="0"/>
              </a:rPr>
              <a:t>(</a:t>
            </a:r>
            <a:r>
              <a:rPr lang="en-US" sz="2000" dirty="0">
                <a:solidFill>
                  <a:schemeClr val="accent2">
                    <a:lumMod val="50000"/>
                  </a:schemeClr>
                </a:solidFill>
                <a:latin typeface="Calibri" pitchFamily="34" charset="0"/>
              </a:rPr>
              <a:t>St Mary's </a:t>
            </a:r>
            <a:r>
              <a:rPr lang="en-US" sz="2000" dirty="0" smtClean="0">
                <a:solidFill>
                  <a:schemeClr val="accent2">
                    <a:lumMod val="50000"/>
                  </a:schemeClr>
                </a:solidFill>
                <a:latin typeface="Calibri" pitchFamily="34" charset="0"/>
              </a:rPr>
              <a:t>Church and Baptist Church)</a:t>
            </a:r>
          </a:p>
          <a:p>
            <a:pPr marL="180975" indent="-180975">
              <a:buFont typeface="Arial" pitchFamily="34" charset="0"/>
              <a:buChar char="•"/>
            </a:pPr>
            <a:r>
              <a:rPr lang="en-US" sz="2000" dirty="0">
                <a:solidFill>
                  <a:schemeClr val="accent2">
                    <a:lumMod val="50000"/>
                  </a:schemeClr>
                </a:solidFill>
                <a:latin typeface="Calibri" pitchFamily="34" charset="0"/>
              </a:rPr>
              <a:t>T</a:t>
            </a:r>
            <a:r>
              <a:rPr lang="en-US" sz="2000" dirty="0" smtClean="0">
                <a:solidFill>
                  <a:schemeClr val="accent2">
                    <a:lumMod val="50000"/>
                  </a:schemeClr>
                </a:solidFill>
                <a:latin typeface="Calibri" pitchFamily="34" charset="0"/>
              </a:rPr>
              <a:t>ea room</a:t>
            </a:r>
          </a:p>
          <a:p>
            <a:pPr marL="180975" indent="-180975">
              <a:buFont typeface="Arial" pitchFamily="34" charset="0"/>
              <a:buChar char="•"/>
            </a:pPr>
            <a:r>
              <a:rPr lang="en-US" sz="2000" dirty="0" smtClean="0">
                <a:solidFill>
                  <a:schemeClr val="accent2">
                    <a:lumMod val="50000"/>
                  </a:schemeClr>
                </a:solidFill>
                <a:latin typeface="Calibri" pitchFamily="34" charset="0"/>
              </a:rPr>
              <a:t>5 Hotels </a:t>
            </a:r>
          </a:p>
          <a:p>
            <a:pPr marL="180975" indent="-180975">
              <a:buFont typeface="Arial" pitchFamily="34" charset="0"/>
              <a:buChar char="•"/>
            </a:pPr>
            <a:r>
              <a:rPr lang="en-US" sz="2000" dirty="0" smtClean="0">
                <a:solidFill>
                  <a:schemeClr val="accent2">
                    <a:lumMod val="50000"/>
                  </a:schemeClr>
                </a:solidFill>
                <a:latin typeface="Calibri" pitchFamily="34" charset="0"/>
              </a:rPr>
              <a:t>Trout Farm</a:t>
            </a:r>
          </a:p>
          <a:p>
            <a:pPr marL="180975" indent="-180975"/>
            <a:endParaRPr lang="en-US" sz="2000" dirty="0" smtClean="0">
              <a:solidFill>
                <a:schemeClr val="accent2">
                  <a:lumMod val="50000"/>
                </a:schemeClr>
              </a:solidFill>
              <a:latin typeface="Calibri" pitchFamily="34" charset="0"/>
            </a:endParaRPr>
          </a:p>
          <a:p>
            <a:pPr marL="180975" indent="-180975">
              <a:buNone/>
            </a:pPr>
            <a:endParaRPr lang="en-US" sz="2000" dirty="0">
              <a:solidFill>
                <a:schemeClr val="accent2">
                  <a:lumMod val="50000"/>
                </a:schemeClr>
              </a:solidFill>
              <a:latin typeface="Calibri" pitchFamily="34" charset="0"/>
              <a:hlinkClick r:id="rId2"/>
            </a:endParaRPr>
          </a:p>
        </p:txBody>
      </p:sp>
      <p:pic>
        <p:nvPicPr>
          <p:cNvPr id="7" name="Изображение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0694" y="1643050"/>
            <a:ext cx="3376605" cy="3651514"/>
          </a:xfrm>
          <a:prstGeom prst="rect">
            <a:avLst/>
          </a:prstGeom>
        </p:spPr>
      </p:pic>
      <p:pic>
        <p:nvPicPr>
          <p:cNvPr id="8" name="Изображение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8992" y="1571612"/>
            <a:ext cx="1905000" cy="2540000"/>
          </a:xfrm>
          <a:prstGeom prst="rect">
            <a:avLst/>
          </a:prstGeom>
        </p:spPr>
      </p:pic>
      <p:pic>
        <p:nvPicPr>
          <p:cNvPr id="4" name="Изображение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3174" y="4214818"/>
            <a:ext cx="2635680" cy="2465459"/>
          </a:xfrm>
          <a:prstGeom prst="rect">
            <a:avLst/>
          </a:prstGeom>
        </p:spPr>
      </p:pic>
      <p:pic>
        <p:nvPicPr>
          <p:cNvPr id="9" name="Изображение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0694" y="5500702"/>
            <a:ext cx="3356949" cy="1207242"/>
          </a:xfrm>
          <a:prstGeom prst="rect">
            <a:avLst/>
          </a:prstGeom>
        </p:spPr>
      </p:pic>
    </p:spTree>
    <p:extLst>
      <p:ext uri="{BB962C8B-B14F-4D97-AF65-F5344CB8AC3E}">
        <p14:creationId xmlns:p14="http://schemas.microsoft.com/office/powerpoint/2010/main" val="21217987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5429256" y="1714488"/>
            <a:ext cx="3535690" cy="4572032"/>
          </a:xfrm>
        </p:spPr>
        <p:txBody>
          <a:bodyPr>
            <a:normAutofit fontScale="77500" lnSpcReduction="20000"/>
          </a:bodyPr>
          <a:lstStyle/>
          <a:p>
            <a:pPr marL="0" indent="0" algn="just">
              <a:buNone/>
            </a:pPr>
            <a:r>
              <a:rPr lang="en-US" dirty="0" smtClean="0">
                <a:solidFill>
                  <a:schemeClr val="accent2">
                    <a:lumMod val="50000"/>
                  </a:schemeClr>
                </a:solidFill>
                <a:latin typeface="Calibri" pitchFamily="34" charset="0"/>
              </a:rPr>
              <a:t>Arlington Row in </a:t>
            </a:r>
            <a:r>
              <a:rPr lang="en-US" dirty="0" err="1" smtClean="0">
                <a:solidFill>
                  <a:schemeClr val="accent2">
                    <a:lumMod val="50000"/>
                  </a:schemeClr>
                </a:solidFill>
                <a:latin typeface="Calibri" pitchFamily="34" charset="0"/>
              </a:rPr>
              <a:t>Bibury</a:t>
            </a:r>
            <a:r>
              <a:rPr lang="en-US" dirty="0" smtClean="0">
                <a:solidFill>
                  <a:schemeClr val="accent2">
                    <a:lumMod val="50000"/>
                  </a:schemeClr>
                </a:solidFill>
                <a:latin typeface="Calibri" pitchFamily="34" charset="0"/>
              </a:rPr>
              <a:t> is a nationally notable architectural conservation area depicted on the inside cover of all United Kingdom passports. A </a:t>
            </a:r>
            <a:r>
              <a:rPr lang="en-US" dirty="0">
                <a:solidFill>
                  <a:schemeClr val="accent2">
                    <a:lumMod val="50000"/>
                  </a:schemeClr>
                </a:solidFill>
                <a:latin typeface="Calibri" pitchFamily="34" charset="0"/>
              </a:rPr>
              <a:t>string of cottages </a:t>
            </a:r>
            <a:r>
              <a:rPr lang="en-US" dirty="0" smtClean="0">
                <a:solidFill>
                  <a:schemeClr val="accent2">
                    <a:lumMod val="50000"/>
                  </a:schemeClr>
                </a:solidFill>
                <a:latin typeface="Calibri" pitchFamily="34" charset="0"/>
              </a:rPr>
              <a:t>were built </a:t>
            </a:r>
            <a:r>
              <a:rPr lang="en-US" dirty="0">
                <a:solidFill>
                  <a:schemeClr val="accent2">
                    <a:lumMod val="50000"/>
                  </a:schemeClr>
                </a:solidFill>
                <a:latin typeface="Calibri" pitchFamily="34" charset="0"/>
              </a:rPr>
              <a:t>in 1380 as a monastic wool store and later converted into weavers’ cottages. Emperor Hirohito is said to have stayed here and fallen in love with them, Henry Ford liked the cottages so much he tried to ship them over to the </a:t>
            </a:r>
            <a:r>
              <a:rPr lang="en-US" dirty="0" smtClean="0">
                <a:solidFill>
                  <a:schemeClr val="accent2">
                    <a:lumMod val="50000"/>
                  </a:schemeClr>
                </a:solidFill>
                <a:latin typeface="Calibri" pitchFamily="34" charset="0"/>
              </a:rPr>
              <a:t>US.</a:t>
            </a:r>
            <a:endParaRPr lang="ru-RU" dirty="0">
              <a:solidFill>
                <a:schemeClr val="accent2">
                  <a:lumMod val="50000"/>
                </a:schemeClr>
              </a:solidFill>
              <a:latin typeface="Calibri" pitchFamily="34" charset="0"/>
            </a:endParaRPr>
          </a:p>
        </p:txBody>
      </p:sp>
      <p:pic>
        <p:nvPicPr>
          <p:cNvPr id="4" name="Изображение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82" y="1714488"/>
            <a:ext cx="5072098" cy="4892634"/>
          </a:xfrm>
          <a:prstGeom prst="rect">
            <a:avLst/>
          </a:prstGeom>
        </p:spPr>
      </p:pic>
    </p:spTree>
    <p:extLst>
      <p:ext uri="{BB962C8B-B14F-4D97-AF65-F5344CB8AC3E}">
        <p14:creationId xmlns:p14="http://schemas.microsoft.com/office/powerpoint/2010/main" val="21061706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type="body" idx="1"/>
          </p:nvPr>
        </p:nvSpPr>
        <p:spPr>
          <a:xfrm>
            <a:off x="214282" y="2743200"/>
            <a:ext cx="8715436" cy="1673225"/>
          </a:xfrm>
        </p:spPr>
        <p:txBody>
          <a:bodyPr>
            <a:normAutofit/>
          </a:bodyPr>
          <a:lstStyle/>
          <a:p>
            <a:pPr algn="just"/>
            <a:r>
              <a:rPr lang="en-US" sz="2000" dirty="0" smtClean="0">
                <a:latin typeface="Calibri" pitchFamily="34" charset="0"/>
              </a:rPr>
              <a:t>Medieval </a:t>
            </a:r>
            <a:r>
              <a:rPr lang="en-US" sz="2000" dirty="0" err="1">
                <a:latin typeface="Calibri" pitchFamily="34" charset="0"/>
              </a:rPr>
              <a:t>Lavenham</a:t>
            </a:r>
            <a:r>
              <a:rPr lang="en-US" sz="2000" dirty="0">
                <a:latin typeface="Calibri" pitchFamily="34" charset="0"/>
              </a:rPr>
              <a:t> is home to more than 300 listed buildings, which makes it one of the best preserved villages in England, if not Europe. In the 15th </a:t>
            </a:r>
            <a:r>
              <a:rPr lang="en-US" sz="2000" dirty="0" smtClean="0">
                <a:latin typeface="Calibri" pitchFamily="34" charset="0"/>
              </a:rPr>
              <a:t>century</a:t>
            </a:r>
            <a:r>
              <a:rPr lang="ru-RU" sz="2000" dirty="0" smtClean="0">
                <a:latin typeface="Calibri" pitchFamily="34" charset="0"/>
              </a:rPr>
              <a:t> </a:t>
            </a:r>
            <a:r>
              <a:rPr lang="en-US" sz="2000" dirty="0" err="1" smtClean="0">
                <a:latin typeface="Calibri" pitchFamily="34" charset="0"/>
              </a:rPr>
              <a:t>Lavenham</a:t>
            </a:r>
            <a:r>
              <a:rPr lang="en-US" sz="2000" dirty="0" smtClean="0">
                <a:latin typeface="Calibri" pitchFamily="34" charset="0"/>
              </a:rPr>
              <a:t> and </a:t>
            </a:r>
            <a:r>
              <a:rPr lang="en-US" sz="2000" dirty="0">
                <a:latin typeface="Calibri" pitchFamily="34" charset="0"/>
              </a:rPr>
              <a:t>several of its surrounding towns and villages became hugely wealthy at the peak of the wool trade, and this wealth gave rise to the half-timbered houses that still stand proud </a:t>
            </a:r>
            <a:r>
              <a:rPr lang="en-US" sz="2000" dirty="0" smtClean="0">
                <a:latin typeface="Calibri" pitchFamily="34" charset="0"/>
              </a:rPr>
              <a:t>today.</a:t>
            </a:r>
            <a:endParaRPr lang="ru-RU" sz="2000" dirty="0">
              <a:latin typeface="Calibri" pitchFamily="34" charset="0"/>
            </a:endParaRPr>
          </a:p>
        </p:txBody>
      </p:sp>
      <p:sp>
        <p:nvSpPr>
          <p:cNvPr id="2" name="Заголовок 1"/>
          <p:cNvSpPr>
            <a:spLocks noGrp="1"/>
          </p:cNvSpPr>
          <p:nvPr>
            <p:ph type="title"/>
          </p:nvPr>
        </p:nvSpPr>
        <p:spPr/>
        <p:txBody>
          <a:bodyPr>
            <a:normAutofit/>
          </a:bodyPr>
          <a:lstStyle/>
          <a:p>
            <a:r>
              <a:rPr lang="en-US" sz="4000" dirty="0" err="1" smtClean="0">
                <a:latin typeface="Calibri" pitchFamily="34" charset="0"/>
              </a:rPr>
              <a:t>Lavenham</a:t>
            </a:r>
            <a:endParaRPr lang="ru-RU" sz="4000" dirty="0">
              <a:latin typeface="Calibri" pitchFamily="34" charset="0"/>
            </a:endParaRPr>
          </a:p>
        </p:txBody>
      </p:sp>
      <p:pic>
        <p:nvPicPr>
          <p:cNvPr id="5" name="Изображение 4"/>
          <p:cNvPicPr>
            <a:picLocks noChangeAspect="1"/>
          </p:cNvPicPr>
          <p:nvPr/>
        </p:nvPicPr>
        <p:blipFill>
          <a:blip r:embed="rId2">
            <a:lum contrast="33000"/>
            <a:extLst>
              <a:ext uri="{28A0092B-C50C-407E-A947-70E740481C1C}">
                <a14:useLocalDpi xmlns:a14="http://schemas.microsoft.com/office/drawing/2010/main" val="0"/>
              </a:ext>
            </a:extLst>
          </a:blip>
          <a:stretch>
            <a:fillRect/>
          </a:stretch>
        </p:blipFill>
        <p:spPr>
          <a:xfrm>
            <a:off x="214282" y="4429132"/>
            <a:ext cx="8643998" cy="2286016"/>
          </a:xfrm>
          <a:prstGeom prst="rect">
            <a:avLst/>
          </a:prstGeom>
        </p:spPr>
      </p:pic>
    </p:spTree>
    <p:extLst>
      <p:ext uri="{BB962C8B-B14F-4D97-AF65-F5344CB8AC3E}">
        <p14:creationId xmlns:p14="http://schemas.microsoft.com/office/powerpoint/2010/main" val="14369761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1714488"/>
            <a:ext cx="871543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266700" algn="just" defTabSz="914400" rtl="0" eaLnBrk="1" fontAlgn="base" latinLnBrk="0" hangingPunct="1">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Sphere of influence is defined as the area served by a particular settlement. It is the area around a central place in which it distributes services, recruits labour and takes in school children.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1"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Sphere of Influence</a:t>
            </a: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is based upon two main principles: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threshold Population – the minimum number of people needed to support a settlement or service.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range – the maximum distance that people are prepared to travel to obtain a particular service.</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1"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Central place theory</a:t>
            </a: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is a geographical theory that seeks to explain the number, size and location of human settlements in an urban system.</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Key points of the Central Place Theory:</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settlements are places to which people travel to buy things.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people travel from a market area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each type of settlement is a central place, but they will be offering different types of services.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this theory is used to describe the sizing and spacing of settlements according to the services they offer. </a:t>
            </a:r>
            <a:endParaRPr kumimoji="0" lang="en-US" b="0" i="0" u="none" strike="noStrike" cap="none" normalizeH="0" baseline="0" dirty="0" smtClean="0">
              <a:ln>
                <a:noFill/>
              </a:ln>
              <a:solidFill>
                <a:srgbClr val="4F271C"/>
              </a:solidFill>
              <a:effectLst/>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Изображение 5"/>
          <p:cNvPicPr>
            <a:picLocks noChangeAspect="1"/>
          </p:cNvPicPr>
          <p:nvPr/>
        </p:nvPicPr>
        <p:blipFill>
          <a:blip r:embed="rId2">
            <a:lum contrast="16000"/>
            <a:extLst>
              <a:ext uri="{28A0092B-C50C-407E-A947-70E740481C1C}">
                <a14:useLocalDpi xmlns:a14="http://schemas.microsoft.com/office/drawing/2010/main" val="0"/>
              </a:ext>
            </a:extLst>
          </a:blip>
          <a:stretch>
            <a:fillRect/>
          </a:stretch>
        </p:blipFill>
        <p:spPr>
          <a:xfrm>
            <a:off x="2857488" y="1643050"/>
            <a:ext cx="2724285" cy="2571768"/>
          </a:xfrm>
          <a:prstGeom prst="rect">
            <a:avLst/>
          </a:prstGeom>
        </p:spPr>
      </p:pic>
      <p:pic>
        <p:nvPicPr>
          <p:cNvPr id="8" name="Изображение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2475" y="3416300"/>
            <a:ext cx="9525" cy="12700"/>
          </a:xfrm>
          <a:prstGeom prst="rect">
            <a:avLst/>
          </a:prstGeom>
        </p:spPr>
      </p:pic>
      <p:pic>
        <p:nvPicPr>
          <p:cNvPr id="11" name="Изображение 10"/>
          <p:cNvPicPr>
            <a:picLocks noChangeAspect="1"/>
          </p:cNvPicPr>
          <p:nvPr/>
        </p:nvPicPr>
        <p:blipFill>
          <a:blip r:embed="rId4" cstate="print">
            <a:lum contrast="28000"/>
            <a:extLst>
              <a:ext uri="{28A0092B-C50C-407E-A947-70E740481C1C}">
                <a14:useLocalDpi xmlns:a14="http://schemas.microsoft.com/office/drawing/2010/main" val="0"/>
              </a:ext>
            </a:extLst>
          </a:blip>
          <a:stretch>
            <a:fillRect/>
          </a:stretch>
        </p:blipFill>
        <p:spPr>
          <a:xfrm>
            <a:off x="3000364" y="4500570"/>
            <a:ext cx="2437676" cy="2242662"/>
          </a:xfrm>
          <a:prstGeom prst="rect">
            <a:avLst/>
          </a:prstGeom>
        </p:spPr>
      </p:pic>
      <p:pic>
        <p:nvPicPr>
          <p:cNvPr id="12" name="Изображение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0760" y="4286256"/>
            <a:ext cx="2866979" cy="2438351"/>
          </a:xfrm>
          <a:prstGeom prst="rect">
            <a:avLst/>
          </a:prstGeom>
        </p:spPr>
      </p:pic>
      <p:pic>
        <p:nvPicPr>
          <p:cNvPr id="13" name="Изображение 12"/>
          <p:cNvPicPr>
            <a:picLocks noChangeAspect="1"/>
          </p:cNvPicPr>
          <p:nvPr/>
        </p:nvPicPr>
        <p:blipFill>
          <a:blip r:embed="rId6" cstate="print">
            <a:lum contrast="43000"/>
            <a:extLst>
              <a:ext uri="{28A0092B-C50C-407E-A947-70E740481C1C}">
                <a14:useLocalDpi xmlns:a14="http://schemas.microsoft.com/office/drawing/2010/main" val="0"/>
              </a:ext>
            </a:extLst>
          </a:blip>
          <a:stretch>
            <a:fillRect/>
          </a:stretch>
        </p:blipFill>
        <p:spPr>
          <a:xfrm>
            <a:off x="214282" y="4286256"/>
            <a:ext cx="2500330" cy="2429256"/>
          </a:xfrm>
          <a:prstGeom prst="rect">
            <a:avLst/>
          </a:prstGeom>
        </p:spPr>
      </p:pic>
      <p:sp>
        <p:nvSpPr>
          <p:cNvPr id="9" name="Прямоугольник 8"/>
          <p:cNvSpPr/>
          <p:nvPr/>
        </p:nvSpPr>
        <p:spPr>
          <a:xfrm>
            <a:off x="5857820" y="1571612"/>
            <a:ext cx="3286180" cy="2308324"/>
          </a:xfrm>
          <a:prstGeom prst="rect">
            <a:avLst/>
          </a:prstGeom>
        </p:spPr>
        <p:txBody>
          <a:bodyPr wrap="square">
            <a:spAutoFit/>
          </a:bodyPr>
          <a:lstStyle/>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Tea rooms, restaurants, pubs</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Bank</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Tourist Information Centre</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Hotels</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Hairdresser</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Primary School </a:t>
            </a:r>
          </a:p>
          <a:p>
            <a:pPr indent="179388" algn="just">
              <a:buFont typeface="Arial" pitchFamily="34" charset="0"/>
              <a:buChar char="•"/>
              <a:tabLst>
                <a:tab pos="358775" algn="l"/>
              </a:tabLst>
            </a:pPr>
            <a:r>
              <a:rPr lang="en-US" sz="1600" dirty="0" smtClean="0">
                <a:solidFill>
                  <a:schemeClr val="accent2">
                    <a:lumMod val="50000"/>
                  </a:schemeClr>
                </a:solidFill>
                <a:latin typeface="Calibri" pitchFamily="34" charset="0"/>
              </a:rPr>
              <a:t>  Visitor attraction/s</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Real Estate Agency</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Guided walks</a:t>
            </a:r>
            <a:endParaRPr lang="ru-RU" sz="1600" dirty="0">
              <a:solidFill>
                <a:schemeClr val="accent2">
                  <a:lumMod val="50000"/>
                </a:schemeClr>
              </a:solidFill>
              <a:latin typeface="Calibri" pitchFamily="34" charset="0"/>
            </a:endParaRPr>
          </a:p>
        </p:txBody>
      </p:sp>
      <p:sp>
        <p:nvSpPr>
          <p:cNvPr id="14" name="Прямоугольник 13"/>
          <p:cNvSpPr/>
          <p:nvPr/>
        </p:nvSpPr>
        <p:spPr>
          <a:xfrm>
            <a:off x="214282" y="1643050"/>
            <a:ext cx="4572000" cy="2308324"/>
          </a:xfrm>
          <a:prstGeom prst="rect">
            <a:avLst/>
          </a:prstGeom>
        </p:spPr>
        <p:txBody>
          <a:bodyPr>
            <a:spAutoFit/>
          </a:bodyPr>
          <a:lstStyle/>
          <a:p>
            <a:pPr indent="268288" algn="just">
              <a:buFont typeface="Arial" pitchFamily="34" charset="0"/>
              <a:buChar char="•"/>
            </a:pPr>
            <a:r>
              <a:rPr lang="en-US" sz="1600" dirty="0" smtClean="0">
                <a:solidFill>
                  <a:schemeClr val="accent2">
                    <a:lumMod val="50000"/>
                  </a:schemeClr>
                </a:solidFill>
                <a:latin typeface="Calibri" pitchFamily="34" charset="0"/>
              </a:rPr>
              <a:t>Population about 2000 </a:t>
            </a:r>
          </a:p>
          <a:p>
            <a:pPr indent="268288" algn="just">
              <a:buFont typeface="Arial" pitchFamily="34" charset="0"/>
              <a:buChar char="•"/>
            </a:pPr>
            <a:r>
              <a:rPr lang="en-US" sz="1600" dirty="0" smtClean="0">
                <a:solidFill>
                  <a:schemeClr val="accent2">
                    <a:lumMod val="50000"/>
                  </a:schemeClr>
                </a:solidFill>
                <a:latin typeface="Calibri" pitchFamily="34" charset="0"/>
              </a:rPr>
              <a:t>Post Office</a:t>
            </a:r>
          </a:p>
          <a:p>
            <a:pPr indent="268288" algn="just">
              <a:buFont typeface="Arial" pitchFamily="34" charset="0"/>
              <a:buChar char="•"/>
            </a:pPr>
            <a:r>
              <a:rPr lang="en-US" sz="1600" dirty="0" smtClean="0">
                <a:solidFill>
                  <a:schemeClr val="accent2">
                    <a:lumMod val="50000"/>
                  </a:schemeClr>
                </a:solidFill>
                <a:latin typeface="Calibri" pitchFamily="34" charset="0"/>
              </a:rPr>
              <a:t>Church</a:t>
            </a:r>
          </a:p>
          <a:p>
            <a:pPr indent="268288" algn="just">
              <a:buFont typeface="Arial" pitchFamily="34" charset="0"/>
              <a:buChar char="•"/>
            </a:pPr>
            <a:r>
              <a:rPr lang="en-US" sz="1600" dirty="0" smtClean="0">
                <a:solidFill>
                  <a:schemeClr val="accent2">
                    <a:lumMod val="50000"/>
                  </a:schemeClr>
                </a:solidFill>
                <a:latin typeface="Calibri" pitchFamily="34" charset="0"/>
              </a:rPr>
              <a:t>Museums</a:t>
            </a:r>
          </a:p>
          <a:p>
            <a:pPr indent="268288" algn="just">
              <a:buFont typeface="Arial" pitchFamily="34" charset="0"/>
              <a:buChar char="•"/>
            </a:pPr>
            <a:r>
              <a:rPr lang="en-US" sz="1600" dirty="0" smtClean="0">
                <a:solidFill>
                  <a:schemeClr val="accent2">
                    <a:lumMod val="50000"/>
                  </a:schemeClr>
                </a:solidFill>
                <a:latin typeface="Calibri" pitchFamily="34" charset="0"/>
              </a:rPr>
              <a:t>Shops</a:t>
            </a:r>
          </a:p>
          <a:p>
            <a:pPr indent="268288" algn="just">
              <a:buFont typeface="Arial" pitchFamily="34" charset="0"/>
              <a:buChar char="•"/>
            </a:pPr>
            <a:r>
              <a:rPr lang="en-US" sz="1600" dirty="0" smtClean="0">
                <a:solidFill>
                  <a:schemeClr val="accent2">
                    <a:lumMod val="50000"/>
                  </a:schemeClr>
                </a:solidFill>
                <a:latin typeface="Calibri" pitchFamily="34" charset="0"/>
              </a:rPr>
              <a:t>Pharmacy</a:t>
            </a:r>
          </a:p>
          <a:p>
            <a:pPr indent="268288" algn="just">
              <a:buFont typeface="Arial" pitchFamily="34" charset="0"/>
              <a:buChar char="•"/>
            </a:pPr>
            <a:r>
              <a:rPr lang="en-US" sz="1600" dirty="0" smtClean="0">
                <a:solidFill>
                  <a:schemeClr val="accent2">
                    <a:lumMod val="50000"/>
                  </a:schemeClr>
                </a:solidFill>
                <a:latin typeface="Calibri" pitchFamily="34" charset="0"/>
              </a:rPr>
              <a:t>General store/village shop</a:t>
            </a:r>
          </a:p>
          <a:p>
            <a:pPr indent="268288" algn="just">
              <a:buFont typeface="Arial" pitchFamily="34" charset="0"/>
              <a:buChar char="•"/>
            </a:pPr>
            <a:r>
              <a:rPr lang="en-US" sz="1600" dirty="0" smtClean="0">
                <a:solidFill>
                  <a:schemeClr val="accent2">
                    <a:lumMod val="50000"/>
                  </a:schemeClr>
                </a:solidFill>
                <a:latin typeface="Calibri" pitchFamily="34" charset="0"/>
              </a:rPr>
              <a:t>Art Galleries</a:t>
            </a:r>
          </a:p>
          <a:p>
            <a:pPr indent="268288" algn="just">
              <a:buFont typeface="Arial" pitchFamily="34" charset="0"/>
              <a:buChar char="•"/>
            </a:pPr>
            <a:r>
              <a:rPr lang="en-US" sz="1600" dirty="0" smtClean="0">
                <a:solidFill>
                  <a:schemeClr val="accent2">
                    <a:lumMod val="50000"/>
                  </a:schemeClr>
                </a:solidFill>
                <a:latin typeface="Calibri" pitchFamily="34" charset="0"/>
              </a:rPr>
              <a:t>Village Hall</a:t>
            </a:r>
            <a:endParaRPr lang="en-US" sz="1600"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6574286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142844" y="1714488"/>
            <a:ext cx="2571768" cy="4714884"/>
          </a:xfrm>
        </p:spPr>
        <p:txBody>
          <a:bodyPr>
            <a:noAutofit/>
          </a:bodyPr>
          <a:lstStyle/>
          <a:p>
            <a:pPr marL="179388" indent="-179388" algn="just">
              <a:buFont typeface="Arial" pitchFamily="34" charset="0"/>
              <a:buChar char="•"/>
            </a:pPr>
            <a:r>
              <a:rPr lang="en-US" sz="1600" dirty="0" smtClean="0">
                <a:solidFill>
                  <a:schemeClr val="accent2">
                    <a:lumMod val="50000"/>
                  </a:schemeClr>
                </a:solidFill>
                <a:latin typeface="Calibri" pitchFamily="34" charset="0"/>
              </a:rPr>
              <a:t>Filmmakers of well – known saga found </a:t>
            </a:r>
            <a:r>
              <a:rPr lang="en-US" sz="1600" dirty="0" err="1" smtClean="0">
                <a:solidFill>
                  <a:schemeClr val="accent2">
                    <a:lumMod val="50000"/>
                  </a:schemeClr>
                </a:solidFill>
                <a:latin typeface="Calibri" pitchFamily="34" charset="0"/>
              </a:rPr>
              <a:t>Lavenham</a:t>
            </a:r>
            <a:r>
              <a:rPr lang="en-US" sz="1600" dirty="0" smtClean="0">
                <a:solidFill>
                  <a:schemeClr val="accent2">
                    <a:lumMod val="50000"/>
                  </a:schemeClr>
                </a:solidFill>
                <a:latin typeface="Calibri" pitchFamily="34" charset="0"/>
              </a:rPr>
              <a:t> to be the perfect location as the birthplace of Harry Potter.</a:t>
            </a:r>
          </a:p>
          <a:p>
            <a:pPr marL="179388" indent="-179388" algn="just">
              <a:buFont typeface="Arial" pitchFamily="34" charset="0"/>
              <a:buChar char="•"/>
            </a:pPr>
            <a:r>
              <a:rPr lang="en-US" sz="1600" dirty="0" smtClean="0">
                <a:solidFill>
                  <a:schemeClr val="accent2">
                    <a:lumMod val="50000"/>
                  </a:schemeClr>
                </a:solidFill>
                <a:latin typeface="Calibri" pitchFamily="34" charset="0"/>
              </a:rPr>
              <a:t>Though </a:t>
            </a:r>
            <a:r>
              <a:rPr lang="en-US" sz="1600" dirty="0">
                <a:solidFill>
                  <a:schemeClr val="accent2">
                    <a:lumMod val="50000"/>
                  </a:schemeClr>
                </a:solidFill>
                <a:latin typeface="Calibri" pitchFamily="34" charset="0"/>
              </a:rPr>
              <a:t>the film cast were not present at filming, both Harry Potter and Hermione Granger were later added to footage of </a:t>
            </a:r>
            <a:r>
              <a:rPr lang="en-US" sz="1600" dirty="0" err="1">
                <a:solidFill>
                  <a:schemeClr val="accent2">
                    <a:lumMod val="50000"/>
                  </a:schemeClr>
                </a:solidFill>
                <a:latin typeface="Calibri" pitchFamily="34" charset="0"/>
              </a:rPr>
              <a:t>Lavenham’s</a:t>
            </a:r>
            <a:r>
              <a:rPr lang="en-US" sz="1600" dirty="0">
                <a:solidFill>
                  <a:schemeClr val="accent2">
                    <a:lumMod val="50000"/>
                  </a:schemeClr>
                </a:solidFill>
                <a:latin typeface="Calibri" pitchFamily="34" charset="0"/>
              </a:rPr>
              <a:t> streets through </a:t>
            </a:r>
            <a:r>
              <a:rPr lang="en-US" sz="1600" dirty="0" smtClean="0">
                <a:solidFill>
                  <a:schemeClr val="accent2">
                    <a:lumMod val="50000"/>
                  </a:schemeClr>
                </a:solidFill>
                <a:latin typeface="Calibri" pitchFamily="34" charset="0"/>
              </a:rPr>
              <a:t>digital technology.</a:t>
            </a:r>
            <a:endParaRPr lang="en-US" sz="1600" dirty="0">
              <a:solidFill>
                <a:schemeClr val="accent2">
                  <a:lumMod val="50000"/>
                </a:schemeClr>
              </a:solidFill>
              <a:latin typeface="Calibri" pitchFamily="34" charset="0"/>
            </a:endParaRPr>
          </a:p>
          <a:p>
            <a:pPr marL="179388" indent="-179388" algn="just">
              <a:buFont typeface="Arial" pitchFamily="34" charset="0"/>
              <a:buChar char="•"/>
            </a:pPr>
            <a:r>
              <a:rPr lang="en-US" sz="1600" dirty="0" smtClean="0">
                <a:solidFill>
                  <a:schemeClr val="accent2">
                    <a:lumMod val="50000"/>
                  </a:schemeClr>
                </a:solidFill>
                <a:latin typeface="Calibri" pitchFamily="34" charset="0"/>
              </a:rPr>
              <a:t>This </a:t>
            </a:r>
            <a:r>
              <a:rPr lang="en-US" sz="1600" dirty="0" err="1" smtClean="0">
                <a:solidFill>
                  <a:schemeClr val="accent2">
                    <a:lumMod val="50000"/>
                  </a:schemeClr>
                </a:solidFill>
                <a:latin typeface="Calibri" pitchFamily="34" charset="0"/>
              </a:rPr>
              <a:t>Lavenham’s</a:t>
            </a:r>
            <a:r>
              <a:rPr lang="en-US" sz="1600" dirty="0" smtClean="0">
                <a:solidFill>
                  <a:schemeClr val="accent2">
                    <a:lumMod val="50000"/>
                  </a:schemeClr>
                </a:solidFill>
                <a:latin typeface="Calibri" pitchFamily="34" charset="0"/>
              </a:rPr>
              <a:t> cottage </a:t>
            </a:r>
            <a:r>
              <a:rPr lang="en-US" sz="1600" dirty="0">
                <a:solidFill>
                  <a:schemeClr val="accent2">
                    <a:lumMod val="50000"/>
                  </a:schemeClr>
                </a:solidFill>
                <a:latin typeface="Calibri" pitchFamily="34" charset="0"/>
              </a:rPr>
              <a:t>become the second most photographed doorway  in the whole UK with number 10 Downing Street taking the top </a:t>
            </a:r>
            <a:r>
              <a:rPr lang="en-US" sz="1600" dirty="0" smtClean="0">
                <a:solidFill>
                  <a:schemeClr val="accent2">
                    <a:lumMod val="50000"/>
                  </a:schemeClr>
                </a:solidFill>
                <a:latin typeface="Calibri" pitchFamily="34" charset="0"/>
              </a:rPr>
              <a:t>spot.</a:t>
            </a:r>
            <a:endParaRPr lang="ru-RU" sz="1600" dirty="0">
              <a:solidFill>
                <a:schemeClr val="accent2">
                  <a:lumMod val="50000"/>
                </a:schemeClr>
              </a:solidFill>
              <a:latin typeface="Calibri" pitchFamily="34" charset="0"/>
            </a:endParaRPr>
          </a:p>
        </p:txBody>
      </p:sp>
      <p:sp>
        <p:nvSpPr>
          <p:cNvPr id="5" name="Прямоугольник 4"/>
          <p:cNvSpPr/>
          <p:nvPr/>
        </p:nvSpPr>
        <p:spPr>
          <a:xfrm>
            <a:off x="285720" y="928670"/>
            <a:ext cx="4071966" cy="461665"/>
          </a:xfrm>
          <a:prstGeom prst="rect">
            <a:avLst/>
          </a:prstGeom>
        </p:spPr>
        <p:txBody>
          <a:bodyPr wrap="square">
            <a:spAutoFit/>
          </a:bodyPr>
          <a:lstStyle/>
          <a:p>
            <a:pPr algn="ctr"/>
            <a:r>
              <a:rPr lang="en-US" sz="2400" b="1" dirty="0">
                <a:solidFill>
                  <a:schemeClr val="accent2">
                    <a:lumMod val="50000"/>
                  </a:schemeClr>
                </a:solidFill>
                <a:latin typeface="Calibri" pitchFamily="34" charset="0"/>
              </a:rPr>
              <a:t>Harry Potter and </a:t>
            </a:r>
            <a:r>
              <a:rPr lang="en-US" sz="2400" b="1" dirty="0" err="1" smtClean="0">
                <a:solidFill>
                  <a:schemeClr val="accent2">
                    <a:lumMod val="50000"/>
                  </a:schemeClr>
                </a:solidFill>
                <a:latin typeface="Calibri" pitchFamily="34" charset="0"/>
              </a:rPr>
              <a:t>Lavenham</a:t>
            </a:r>
            <a:endParaRPr lang="en-US" sz="2400" b="1" dirty="0">
              <a:solidFill>
                <a:schemeClr val="accent2">
                  <a:lumMod val="50000"/>
                </a:schemeClr>
              </a:solidFill>
              <a:latin typeface="Calibri" pitchFamily="34" charset="0"/>
            </a:endParaRPr>
          </a:p>
        </p:txBody>
      </p:sp>
      <p:pic>
        <p:nvPicPr>
          <p:cNvPr id="6" name="Рисунок 5" descr="Daniel-Radcliffe_2323649k.jpg"/>
          <p:cNvPicPr>
            <a:picLocks noChangeAspect="1"/>
          </p:cNvPicPr>
          <p:nvPr/>
        </p:nvPicPr>
        <p:blipFill>
          <a:blip r:embed="rId2">
            <a:lum bright="-9000" contrast="14000"/>
          </a:blip>
          <a:stretch>
            <a:fillRect/>
          </a:stretch>
        </p:blipFill>
        <p:spPr>
          <a:xfrm>
            <a:off x="3143240" y="1785926"/>
            <a:ext cx="5786446" cy="3704098"/>
          </a:xfrm>
          <a:prstGeom prst="rect">
            <a:avLst/>
          </a:prstGeom>
        </p:spPr>
      </p:pic>
    </p:spTree>
    <p:extLst>
      <p:ext uri="{BB962C8B-B14F-4D97-AF65-F5344CB8AC3E}">
        <p14:creationId xmlns:p14="http://schemas.microsoft.com/office/powerpoint/2010/main" val="5998222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en-US" sz="3600" dirty="0" smtClean="0">
                <a:latin typeface="Calibri" pitchFamily="34" charset="0"/>
              </a:rPr>
              <a:t>Hamlet</a:t>
            </a:r>
            <a:endParaRPr lang="ru-RU" sz="3600" dirty="0">
              <a:latin typeface="Calibri" pitchFamily="34" charset="0"/>
            </a:endParaRPr>
          </a:p>
        </p:txBody>
      </p:sp>
      <p:pic>
        <p:nvPicPr>
          <p:cNvPr id="5" name="Рисунок 4" descr="7983422128_7d1ab59a73_b.jpg"/>
          <p:cNvPicPr>
            <a:picLocks noGrp="1" noChangeAspect="1"/>
          </p:cNvPicPr>
          <p:nvPr>
            <p:ph type="pic" idx="1"/>
          </p:nvPr>
        </p:nvPicPr>
        <p:blipFill>
          <a:blip r:embed="rId2"/>
          <a:srcRect t="9888" b="9888"/>
          <a:stretch>
            <a:fillRect/>
          </a:stretch>
        </p:blipFill>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en-US" sz="4000" dirty="0" err="1" smtClean="0">
                <a:latin typeface="Calibri" pitchFamily="34" charset="0"/>
              </a:rPr>
              <a:t>Blaise</a:t>
            </a:r>
            <a:r>
              <a:rPr lang="en-US" sz="4000" dirty="0" smtClean="0">
                <a:latin typeface="Calibri" pitchFamily="34" charset="0"/>
              </a:rPr>
              <a:t> Hamlet </a:t>
            </a:r>
            <a:endParaRPr lang="ru-RU" sz="4000" dirty="0">
              <a:latin typeface="Calibri" pitchFamily="34" charset="0"/>
            </a:endParaRPr>
          </a:p>
        </p:txBody>
      </p:sp>
      <p:pic>
        <p:nvPicPr>
          <p:cNvPr id="4" name="Рисунок 3" descr="809px-location.svg.png"/>
          <p:cNvPicPr>
            <a:picLocks noChangeAspect="1"/>
          </p:cNvPicPr>
          <p:nvPr/>
        </p:nvPicPr>
        <p:blipFill>
          <a:blip r:embed="rId2"/>
          <a:stretch>
            <a:fillRect/>
          </a:stretch>
        </p:blipFill>
        <p:spPr>
          <a:xfrm>
            <a:off x="214282" y="2714620"/>
            <a:ext cx="2928958" cy="3929090"/>
          </a:xfrm>
          <a:prstGeom prst="rect">
            <a:avLst/>
          </a:prstGeom>
        </p:spPr>
      </p:pic>
      <p:sp>
        <p:nvSpPr>
          <p:cNvPr id="1028" name="Rectangle 4"/>
          <p:cNvSpPr>
            <a:spLocks noChangeArrowheads="1"/>
          </p:cNvSpPr>
          <p:nvPr/>
        </p:nvSpPr>
        <p:spPr bwMode="auto">
          <a:xfrm>
            <a:off x="3286116" y="2571744"/>
            <a:ext cx="571504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n-US" dirty="0" smtClean="0">
                <a:solidFill>
                  <a:schemeClr val="tx2"/>
                </a:solidFill>
                <a:latin typeface="Calibri" pitchFamily="34" charset="0"/>
              </a:rPr>
              <a:t>This unique, picturesque early 19th-century housing project is part of </a:t>
            </a:r>
            <a:r>
              <a:rPr lang="en-US" dirty="0" err="1" smtClean="0">
                <a:solidFill>
                  <a:schemeClr val="tx2"/>
                </a:solidFill>
                <a:latin typeface="Calibri" pitchFamily="34" charset="0"/>
              </a:rPr>
              <a:t>Blaise</a:t>
            </a:r>
            <a:r>
              <a:rPr lang="en-US" dirty="0" smtClean="0">
                <a:solidFill>
                  <a:schemeClr val="tx2"/>
                </a:solidFill>
                <a:latin typeface="Calibri" pitchFamily="34" charset="0"/>
              </a:rPr>
              <a:t> Castle Estate, on a site which dates back to medieval times. It is 4 miles north of central Bristol, near </a:t>
            </a:r>
            <a:r>
              <a:rPr lang="en-US" dirty="0" err="1" smtClean="0">
                <a:solidFill>
                  <a:schemeClr val="tx2"/>
                </a:solidFill>
                <a:latin typeface="Calibri" pitchFamily="34" charset="0"/>
              </a:rPr>
              <a:t>Henbury</a:t>
            </a:r>
            <a:r>
              <a:rPr lang="en-US" dirty="0" smtClean="0">
                <a:solidFill>
                  <a:schemeClr val="tx2"/>
                </a:solidFill>
                <a:latin typeface="Calibri" pitchFamily="34" charset="0"/>
              </a:rPr>
              <a:t> village.</a:t>
            </a:r>
            <a:endParaRPr lang="ru-RU" dirty="0" smtClean="0">
              <a:solidFill>
                <a:schemeClr val="tx2"/>
              </a:solidFill>
              <a:latin typeface="Calibri" pitchFamily="34" charset="0"/>
            </a:endParaRPr>
          </a:p>
          <a:p>
            <a:pPr algn="just" fontAlgn="base">
              <a:spcBef>
                <a:spcPct val="0"/>
              </a:spcBef>
              <a:spcAft>
                <a:spcPct val="0"/>
              </a:spcAft>
            </a:pPr>
            <a:endParaRPr lang="ru-RU" dirty="0" smtClean="0">
              <a:solidFill>
                <a:schemeClr val="tx2"/>
              </a:solidFill>
              <a:latin typeface="Calibri" pitchFamily="34" charset="0"/>
              <a:ea typeface="Calibri" pitchFamily="34" charset="0"/>
              <a:cs typeface="Times New Roman" pitchFamily="18" charset="0"/>
            </a:endParaRPr>
          </a:p>
          <a:p>
            <a:pPr algn="just" fontAlgn="base">
              <a:spcBef>
                <a:spcPct val="0"/>
              </a:spcBef>
              <a:spcAft>
                <a:spcPct val="0"/>
              </a:spcAft>
            </a:pPr>
            <a:r>
              <a:rPr lang="en-US" dirty="0" err="1" smtClean="0">
                <a:solidFill>
                  <a:schemeClr val="tx2"/>
                </a:solidFill>
                <a:latin typeface="Calibri" pitchFamily="34" charset="0"/>
                <a:ea typeface="Calibri" pitchFamily="34" charset="0"/>
                <a:cs typeface="Times New Roman" pitchFamily="18" charset="0"/>
              </a:rPr>
              <a:t>Blaise</a:t>
            </a:r>
            <a:r>
              <a:rPr lang="en-US" dirty="0" smtClean="0">
                <a:solidFill>
                  <a:schemeClr val="tx2"/>
                </a:solidFill>
                <a:latin typeface="Calibri" pitchFamily="34" charset="0"/>
                <a:ea typeface="Calibri" pitchFamily="34" charset="0"/>
                <a:cs typeface="Times New Roman" pitchFamily="18" charset="0"/>
              </a:rPr>
              <a:t> Hamlet is situated in north west Bristol, England.</a:t>
            </a:r>
            <a:endParaRPr lang="ru-RU" dirty="0" smtClean="0">
              <a:solidFill>
                <a:schemeClr val="tx2"/>
              </a:solidFill>
              <a:latin typeface="Calibri" pitchFamily="34" charset="0"/>
              <a:ea typeface="Calibri" pitchFamily="34" charset="0"/>
              <a:cs typeface="Times New Roman" pitchFamily="18" charset="0"/>
            </a:endParaRPr>
          </a:p>
          <a:p>
            <a:pPr algn="just" fontAlgn="base">
              <a:spcBef>
                <a:spcPct val="0"/>
              </a:spcBef>
              <a:spcAft>
                <a:spcPct val="0"/>
              </a:spcAft>
            </a:pPr>
            <a:endParaRPr lang="ru-RU" dirty="0" smtClean="0">
              <a:solidFill>
                <a:schemeClr val="tx2"/>
              </a:solidFill>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Blaise</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Hamlet is composed of a group of nine small cottages around a green. </a:t>
            </a:r>
            <a:endParaRPr kumimoji="0" lang="ru-RU" b="0" i="0" u="none" strike="noStrike" cap="none" normalizeH="0" baseline="0" dirty="0" smtClean="0">
              <a:ln>
                <a:noFill/>
              </a:ln>
              <a:solidFill>
                <a:schemeClr val="tx2"/>
              </a:solidFill>
              <a:effectLst/>
              <a:latin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In 1789, John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Scandrett</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Harford, a well-respected Bristol banker and Quaker, bought the estate for £13,000. Harford also invited the leading landscape architect of his day,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Humphry</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Repton</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to redesign the grounds. In 1796,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Repton</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went into partnership with John Nash, the architect who is best known for designing the Brighton Pavilion. </a:t>
            </a:r>
            <a:endParaRPr kumimoji="0" lang="en-US" b="0" i="0" u="none" strike="noStrike" cap="none" normalizeH="0" baseline="0" dirty="0" smtClean="0">
              <a:ln>
                <a:noFill/>
              </a:ln>
              <a:solidFill>
                <a:schemeClr val="tx2"/>
              </a:solidFill>
              <a:effectLst/>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285860"/>
            <a:ext cx="3105144" cy="342880"/>
          </a:xfrm>
        </p:spPr>
        <p:txBody>
          <a:bodyPr>
            <a:normAutofit fontScale="90000"/>
          </a:bodyPr>
          <a:lstStyle/>
          <a:p>
            <a:r>
              <a:rPr lang="en-US" sz="2700" b="1" dirty="0" smtClean="0">
                <a:latin typeface="Calibri" pitchFamily="34" charset="0"/>
              </a:rPr>
              <a:t>History of the hamlet</a:t>
            </a:r>
            <a:r>
              <a:rPr lang="ru-RU" dirty="0" smtClean="0"/>
              <a:t/>
            </a:r>
            <a:br>
              <a:rPr lang="ru-RU" dirty="0" smtClean="0"/>
            </a:br>
            <a:endParaRPr lang="ru-RU" dirty="0"/>
          </a:p>
        </p:txBody>
      </p:sp>
      <p:sp>
        <p:nvSpPr>
          <p:cNvPr id="61441" name="Rectangle 1"/>
          <p:cNvSpPr>
            <a:spLocks noChangeArrowheads="1"/>
          </p:cNvSpPr>
          <p:nvPr/>
        </p:nvSpPr>
        <p:spPr bwMode="auto">
          <a:xfrm>
            <a:off x="3786182" y="1500174"/>
            <a:ext cx="507209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John Harford's idea was to build a group of cottages which would enhance the look of the estate and provide housing for his servants when they retired.</a:t>
            </a:r>
            <a:endParaRPr kumimoji="0" lang="en-US" sz="2000" b="0" i="0" u="none" strike="noStrike" cap="none" normalizeH="0" baseline="0" dirty="0" smtClean="0">
              <a:ln>
                <a:noFill/>
              </a:ln>
              <a:solidFill>
                <a:schemeClr val="tx2"/>
              </a:solidFill>
              <a:effectLst/>
              <a:latin typeface="Arial" pitchFamily="34" charset="0"/>
              <a:cs typeface="Arial" pitchFamily="34" charset="0"/>
            </a:endParaRPr>
          </a:p>
        </p:txBody>
      </p:sp>
      <p:pic>
        <p:nvPicPr>
          <p:cNvPr id="5" name="Рисунок 4" descr="Dial_Cottage_at_Blaise_Hamlet_Bristol_England_arp.jpg"/>
          <p:cNvPicPr>
            <a:picLocks noChangeAspect="1"/>
          </p:cNvPicPr>
          <p:nvPr/>
        </p:nvPicPr>
        <p:blipFill>
          <a:blip r:embed="rId2" cstate="print"/>
          <a:stretch>
            <a:fillRect/>
          </a:stretch>
        </p:blipFill>
        <p:spPr>
          <a:xfrm>
            <a:off x="4286248" y="2857496"/>
            <a:ext cx="4643438" cy="3482579"/>
          </a:xfrm>
          <a:prstGeom prst="rect">
            <a:avLst/>
          </a:prstGeom>
        </p:spPr>
      </p:pic>
      <p:pic>
        <p:nvPicPr>
          <p:cNvPr id="4" name="Рисунок 3" descr="Circular_Cottage,_Blaise_Hamlet.jpg"/>
          <p:cNvPicPr>
            <a:picLocks noChangeAspect="1"/>
          </p:cNvPicPr>
          <p:nvPr/>
        </p:nvPicPr>
        <p:blipFill>
          <a:blip r:embed="rId3"/>
          <a:stretch>
            <a:fillRect/>
          </a:stretch>
        </p:blipFill>
        <p:spPr>
          <a:xfrm>
            <a:off x="214282" y="1643050"/>
            <a:ext cx="3214680" cy="2143140"/>
          </a:xfrm>
          <a:prstGeom prst="rect">
            <a:avLst/>
          </a:prstGeom>
        </p:spPr>
      </p:pic>
      <p:pic>
        <p:nvPicPr>
          <p:cNvPr id="6" name="Рисунок 5" descr="Dutch_Cottage,_Blaise_Hamlet,_near_Bristol_(geograph_3847174).jpg"/>
          <p:cNvPicPr>
            <a:picLocks noChangeAspect="1"/>
          </p:cNvPicPr>
          <p:nvPr/>
        </p:nvPicPr>
        <p:blipFill>
          <a:blip r:embed="rId4" cstate="print"/>
          <a:stretch>
            <a:fillRect/>
          </a:stretch>
        </p:blipFill>
        <p:spPr>
          <a:xfrm>
            <a:off x="142845" y="3786190"/>
            <a:ext cx="4000528" cy="2943527"/>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2605078" cy="990600"/>
          </a:xfrm>
        </p:spPr>
        <p:txBody>
          <a:bodyPr>
            <a:normAutofit/>
          </a:bodyPr>
          <a:lstStyle/>
          <a:p>
            <a:r>
              <a:rPr lang="en-US" sz="2400" b="1" dirty="0" smtClean="0">
                <a:latin typeface="Calibri" pitchFamily="34" charset="0"/>
              </a:rPr>
              <a:t>National Trust</a:t>
            </a:r>
            <a:r>
              <a:rPr lang="ru-RU" sz="2400" b="1" dirty="0" smtClean="0">
                <a:latin typeface="Calibri" pitchFamily="34" charset="0"/>
              </a:rPr>
              <a:t/>
            </a:r>
            <a:br>
              <a:rPr lang="ru-RU" sz="2400" b="1" dirty="0" smtClean="0">
                <a:latin typeface="Calibri" pitchFamily="34" charset="0"/>
              </a:rPr>
            </a:br>
            <a:endParaRPr lang="ru-RU" sz="2400" b="1" dirty="0">
              <a:latin typeface="Calibri" pitchFamily="34" charset="0"/>
            </a:endParaRPr>
          </a:p>
        </p:txBody>
      </p:sp>
      <p:sp>
        <p:nvSpPr>
          <p:cNvPr id="62465" name="Rectangle 1"/>
          <p:cNvSpPr>
            <a:spLocks noChangeArrowheads="1"/>
          </p:cNvSpPr>
          <p:nvPr/>
        </p:nvSpPr>
        <p:spPr bwMode="auto">
          <a:xfrm>
            <a:off x="4857752" y="1643050"/>
            <a:ext cx="4071966" cy="2523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Blaise</a:t>
            </a:r>
            <a:r>
              <a:rPr kumimoji="0" lang="en-US" sz="2000"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hamlet was given to the National Trust in 1943. The cottages, which are still lived in, have been </a:t>
            </a:r>
            <a:r>
              <a:rPr kumimoji="0" lang="en-US" sz="2000"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modernised</a:t>
            </a:r>
            <a:r>
              <a:rPr kumimoji="0" lang="en-US" sz="2000"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inside, but we have carefully restored the exteriors, keeping the tall chimneys, thatches and seats.</a:t>
            </a:r>
            <a:endParaRPr kumimoji="0" lang="ru-RU" sz="2000" b="0" i="0" u="none" strike="noStrike" cap="none" normalizeH="0" baseline="0" dirty="0" smtClean="0">
              <a:ln>
                <a:noFill/>
              </a:ln>
              <a:solidFill>
                <a:schemeClr val="tx2"/>
              </a:solidFill>
              <a:effectLst/>
              <a:latin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Рисунок 3" descr="Diamond_Cottage,_Blaise_Hamlet-geograph.org.uk-2272594.jpg"/>
          <p:cNvPicPr>
            <a:picLocks noChangeAspect="1"/>
          </p:cNvPicPr>
          <p:nvPr/>
        </p:nvPicPr>
        <p:blipFill>
          <a:blip r:embed="rId2"/>
          <a:stretch>
            <a:fillRect/>
          </a:stretch>
        </p:blipFill>
        <p:spPr>
          <a:xfrm>
            <a:off x="214282" y="1714488"/>
            <a:ext cx="4357718" cy="3143272"/>
          </a:xfrm>
          <a:prstGeom prst="rect">
            <a:avLst/>
          </a:prstGeom>
        </p:spPr>
      </p:pic>
      <p:pic>
        <p:nvPicPr>
          <p:cNvPr id="5" name="Рисунок 4" descr="Rose_Cottage,_Blaise_Hamlet-geograph.org.uk-2272633.jpg"/>
          <p:cNvPicPr>
            <a:picLocks noChangeAspect="1"/>
          </p:cNvPicPr>
          <p:nvPr/>
        </p:nvPicPr>
        <p:blipFill>
          <a:blip r:embed="rId3" cstate="print"/>
          <a:stretch>
            <a:fillRect/>
          </a:stretch>
        </p:blipFill>
        <p:spPr>
          <a:xfrm>
            <a:off x="214282" y="5072074"/>
            <a:ext cx="2063736" cy="1547802"/>
          </a:xfrm>
          <a:prstGeom prst="rect">
            <a:avLst/>
          </a:prstGeom>
        </p:spPr>
      </p:pic>
      <p:pic>
        <p:nvPicPr>
          <p:cNvPr id="6" name="Рисунок 5" descr="Dutch_Cottage,_Blaise_Hamlet,_near_Bristol_(geograph_3847174).jpg"/>
          <p:cNvPicPr>
            <a:picLocks noChangeAspect="1"/>
          </p:cNvPicPr>
          <p:nvPr/>
        </p:nvPicPr>
        <p:blipFill>
          <a:blip r:embed="rId4" cstate="print"/>
          <a:stretch>
            <a:fillRect/>
          </a:stretch>
        </p:blipFill>
        <p:spPr>
          <a:xfrm>
            <a:off x="4786314" y="4071942"/>
            <a:ext cx="4071934" cy="2542135"/>
          </a:xfrm>
          <a:prstGeom prst="rect">
            <a:avLst/>
          </a:prstGeom>
        </p:spPr>
      </p:pic>
      <p:pic>
        <p:nvPicPr>
          <p:cNvPr id="7" name="Рисунок 6" descr="Oak_Cottage,_Blaise_Hamlet.jpg"/>
          <p:cNvPicPr>
            <a:picLocks noChangeAspect="1"/>
          </p:cNvPicPr>
          <p:nvPr/>
        </p:nvPicPr>
        <p:blipFill>
          <a:blip r:embed="rId5" cstate="print"/>
          <a:stretch>
            <a:fillRect/>
          </a:stretch>
        </p:blipFill>
        <p:spPr>
          <a:xfrm>
            <a:off x="2428860" y="5072074"/>
            <a:ext cx="2143140" cy="1553777"/>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4500562" y="5929330"/>
            <a:ext cx="4500594" cy="1143032"/>
          </a:xfrm>
        </p:spPr>
        <p:txBody>
          <a:bodyPr>
            <a:normAutofit fontScale="47500" lnSpcReduction="20000"/>
          </a:bodyPr>
          <a:lstStyle/>
          <a:p>
            <a:pPr algn="just"/>
            <a:r>
              <a:rPr lang="en-US" sz="3800" dirty="0" smtClean="0">
                <a:latin typeface="Calibri" pitchFamily="34" charset="0"/>
              </a:rPr>
              <a:t>Half-timbered house originating from 1606, transformed by the </a:t>
            </a:r>
            <a:r>
              <a:rPr lang="en-US" sz="3800" dirty="0" err="1" smtClean="0">
                <a:latin typeface="Calibri" pitchFamily="34" charset="0"/>
              </a:rPr>
              <a:t>Rothschilds</a:t>
            </a:r>
            <a:r>
              <a:rPr lang="en-US" sz="3800" dirty="0" smtClean="0">
                <a:latin typeface="Calibri" pitchFamily="34" charset="0"/>
              </a:rPr>
              <a:t> in the late 19th century, containing superb collections.</a:t>
            </a:r>
            <a:endParaRPr lang="ru-RU" sz="3800" dirty="0" smtClean="0">
              <a:latin typeface="Calibri" pitchFamily="34" charset="0"/>
            </a:endParaRPr>
          </a:p>
          <a:p>
            <a:pPr algn="just"/>
            <a:r>
              <a:rPr lang="en-US" dirty="0" smtClean="0">
                <a:latin typeface="Calibri" pitchFamily="34" charset="0"/>
              </a:rPr>
              <a:t> </a:t>
            </a:r>
            <a:endParaRPr lang="ru-RU" dirty="0" smtClean="0">
              <a:latin typeface="Calibri" pitchFamily="34" charset="0"/>
            </a:endParaRPr>
          </a:p>
          <a:p>
            <a:endParaRPr lang="ru-RU" dirty="0"/>
          </a:p>
        </p:txBody>
      </p:sp>
      <p:sp>
        <p:nvSpPr>
          <p:cNvPr id="3" name="Заголовок 2"/>
          <p:cNvSpPr>
            <a:spLocks noGrp="1"/>
          </p:cNvSpPr>
          <p:nvPr>
            <p:ph type="title"/>
          </p:nvPr>
        </p:nvSpPr>
        <p:spPr/>
        <p:txBody>
          <a:bodyPr>
            <a:normAutofit/>
          </a:bodyPr>
          <a:lstStyle/>
          <a:p>
            <a:r>
              <a:rPr lang="en-US" sz="4000" dirty="0" err="1" smtClean="0">
                <a:latin typeface="Calibri" pitchFamily="34" charset="0"/>
              </a:rPr>
              <a:t>Ascott</a:t>
            </a:r>
            <a:endParaRPr lang="ru-RU" sz="4000" dirty="0">
              <a:latin typeface="Calibri" pitchFamily="34" charset="0"/>
            </a:endParaRPr>
          </a:p>
        </p:txBody>
      </p:sp>
      <p:sp>
        <p:nvSpPr>
          <p:cNvPr id="64513" name="Rectangle 1"/>
          <p:cNvSpPr>
            <a:spLocks noChangeArrowheads="1"/>
          </p:cNvSpPr>
          <p:nvPr/>
        </p:nvSpPr>
        <p:spPr bwMode="auto">
          <a:xfrm>
            <a:off x="0" y="6286520"/>
            <a:ext cx="457203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It is situated near Wing in Buckinghamshire.</a:t>
            </a:r>
            <a:endParaRPr kumimoji="0" lang="en-US" b="0" i="0" u="none" strike="noStrike" cap="none" normalizeH="0" baseline="0" dirty="0" smtClean="0">
              <a:ln>
                <a:noFill/>
              </a:ln>
              <a:solidFill>
                <a:schemeClr val="tx2"/>
              </a:solidFill>
              <a:effectLst/>
              <a:latin typeface="Arial" pitchFamily="34" charset="0"/>
              <a:cs typeface="Arial" pitchFamily="34" charset="0"/>
            </a:endParaRPr>
          </a:p>
        </p:txBody>
      </p:sp>
      <p:pic>
        <p:nvPicPr>
          <p:cNvPr id="11" name="Рисунок 10" descr="800px-Buckinghamshire_UK_location_map.svg.png"/>
          <p:cNvPicPr>
            <a:picLocks noChangeAspect="1"/>
          </p:cNvPicPr>
          <p:nvPr/>
        </p:nvPicPr>
        <p:blipFill>
          <a:blip r:embed="rId2"/>
          <a:stretch>
            <a:fillRect/>
          </a:stretch>
        </p:blipFill>
        <p:spPr>
          <a:xfrm>
            <a:off x="214282" y="2714620"/>
            <a:ext cx="3929090" cy="3429024"/>
          </a:xfrm>
          <a:prstGeom prst="rect">
            <a:avLst/>
          </a:prstGeom>
        </p:spPr>
      </p:pic>
      <p:pic>
        <p:nvPicPr>
          <p:cNvPr id="12" name="Рисунок 11" descr="29097059.jpg"/>
          <p:cNvPicPr>
            <a:picLocks noChangeAspect="1"/>
          </p:cNvPicPr>
          <p:nvPr/>
        </p:nvPicPr>
        <p:blipFill>
          <a:blip r:embed="rId3" cstate="print"/>
          <a:stretch>
            <a:fillRect/>
          </a:stretch>
        </p:blipFill>
        <p:spPr>
          <a:xfrm>
            <a:off x="4572000" y="2714620"/>
            <a:ext cx="4357718" cy="3012773"/>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14282" y="1571612"/>
            <a:ext cx="871543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Ascott</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House presents as an ‘Old English’ manor house of black and white half timber, with red –tiled roofs and shafted brick chimneystacks. Its core is an old farmhouse thought to date from 1606.</a:t>
            </a:r>
            <a:r>
              <a:rPr kumimoji="0" lang="ru-RU"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The original farmhouse has undergone many changes since being acquired by the Rothschild family in 1873.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Ascott</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houses an exceptional collection of paintings, fine furniture and superb oriental porcelain. The extensive gardens, are an attractive mix of the formal and natural with specimen trees, shrubs and beautiful herbaceous borders.</a:t>
            </a:r>
            <a:endParaRPr kumimoji="0" lang="en-US" b="0" i="0" u="none" strike="noStrike" cap="none" normalizeH="0" baseline="0" dirty="0" smtClean="0">
              <a:ln>
                <a:noFill/>
              </a:ln>
              <a:solidFill>
                <a:schemeClr val="tx2"/>
              </a:solidFill>
              <a:effectLst/>
              <a:latin typeface="Arial" pitchFamily="34" charset="0"/>
              <a:cs typeface="Arial" pitchFamily="34" charset="0"/>
            </a:endParaRPr>
          </a:p>
        </p:txBody>
      </p:sp>
      <p:pic>
        <p:nvPicPr>
          <p:cNvPr id="6" name="Рисунок 5" descr="Old-Thatch_-Coldmoorholme-Lane_-Bourne-End_-Buckinghamshire_-SL8-5PS-(8).jpg"/>
          <p:cNvPicPr>
            <a:picLocks noChangeAspect="1"/>
          </p:cNvPicPr>
          <p:nvPr/>
        </p:nvPicPr>
        <p:blipFill>
          <a:blip r:embed="rId2">
            <a:lum contrast="21000"/>
          </a:blip>
          <a:stretch>
            <a:fillRect/>
          </a:stretch>
        </p:blipFill>
        <p:spPr>
          <a:xfrm>
            <a:off x="214282" y="3429000"/>
            <a:ext cx="8643966" cy="321471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214282" y="1643050"/>
            <a:ext cx="864399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2"/>
                </a:solidFill>
                <a:effectLst/>
                <a:latin typeface="Calibri" pitchFamily="34" charset="0"/>
                <a:ea typeface="Calibri" pitchFamily="34" charset="0"/>
                <a:cs typeface="Arial" pitchFamily="34" charset="0"/>
              </a:rPr>
              <a:t>The extensive manicured gardens were laid out in by Leopold de Rothschild as a wedding present to his wife. The "Madeira Walk", a path between two mirror herbaceous borders, terminated by George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Arial" pitchFamily="34" charset="0"/>
              </a:rPr>
              <a:t>Devey's</a:t>
            </a:r>
            <a:r>
              <a:rPr kumimoji="0" lang="en-US" b="0" i="0" u="none" strike="noStrike" cap="none" normalizeH="0" baseline="0" dirty="0" smtClean="0">
                <a:ln>
                  <a:noFill/>
                </a:ln>
                <a:solidFill>
                  <a:schemeClr val="tx2"/>
                </a:solidFill>
                <a:effectLst/>
                <a:latin typeface="Calibri" pitchFamily="34" charset="0"/>
                <a:ea typeface="Calibri" pitchFamily="34" charset="0"/>
                <a:cs typeface="Arial" pitchFamily="34" charset="0"/>
              </a:rPr>
              <a:t> classical pavilion.</a:t>
            </a:r>
            <a:endParaRPr kumimoji="0" lang="en-US" b="0" i="0" u="none" strike="noStrike" cap="none" normalizeH="0" baseline="0" dirty="0" smtClean="0">
              <a:ln>
                <a:noFill/>
              </a:ln>
              <a:solidFill>
                <a:schemeClr val="tx2"/>
              </a:solidFill>
              <a:effectLst/>
              <a:latin typeface="Calibri" pitchFamily="34" charset="0"/>
              <a:cs typeface="Arial" pitchFamily="34" charset="0"/>
            </a:endParaRPr>
          </a:p>
        </p:txBody>
      </p:sp>
      <p:pic>
        <p:nvPicPr>
          <p:cNvPr id="7" name="Рисунок 6" descr="6145021506_86834a4b6a_b.jpg"/>
          <p:cNvPicPr>
            <a:picLocks noChangeAspect="1"/>
          </p:cNvPicPr>
          <p:nvPr/>
        </p:nvPicPr>
        <p:blipFill>
          <a:blip r:embed="rId2" cstate="print"/>
          <a:stretch>
            <a:fillRect/>
          </a:stretch>
        </p:blipFill>
        <p:spPr>
          <a:xfrm>
            <a:off x="285720" y="2714620"/>
            <a:ext cx="4000528" cy="2438400"/>
          </a:xfrm>
          <a:prstGeom prst="rect">
            <a:avLst/>
          </a:prstGeom>
        </p:spPr>
      </p:pic>
      <p:pic>
        <p:nvPicPr>
          <p:cNvPr id="8" name="Рисунок 7" descr="6145005838_c8e0c16724_b.jpg"/>
          <p:cNvPicPr>
            <a:picLocks noChangeAspect="1"/>
          </p:cNvPicPr>
          <p:nvPr/>
        </p:nvPicPr>
        <p:blipFill>
          <a:blip r:embed="rId3" cstate="print"/>
          <a:stretch>
            <a:fillRect/>
          </a:stretch>
        </p:blipFill>
        <p:spPr>
          <a:xfrm>
            <a:off x="4857752" y="2714620"/>
            <a:ext cx="4044316" cy="243840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8153400" cy="990600"/>
          </a:xfrm>
        </p:spPr>
        <p:txBody>
          <a:bodyPr>
            <a:normAutofit/>
          </a:bodyPr>
          <a:lstStyle/>
          <a:p>
            <a:r>
              <a:rPr lang="en-US" sz="2400" b="1" dirty="0" smtClean="0">
                <a:latin typeface="Calibri" pitchFamily="34" charset="0"/>
              </a:rPr>
              <a:t>Reference List</a:t>
            </a:r>
            <a:r>
              <a:rPr lang="en-US" sz="2400" dirty="0" smtClean="0"/>
              <a:t/>
            </a:r>
            <a:br>
              <a:rPr lang="en-US" sz="2400" dirty="0" smtClean="0"/>
            </a:br>
            <a:r>
              <a:rPr lang="en-US" sz="2400" dirty="0" smtClean="0"/>
              <a:t> </a:t>
            </a:r>
            <a:endParaRPr lang="en-US" sz="2400" dirty="0"/>
          </a:p>
        </p:txBody>
      </p:sp>
      <p:sp>
        <p:nvSpPr>
          <p:cNvPr id="3" name="Содержимое 2"/>
          <p:cNvSpPr>
            <a:spLocks noGrp="1"/>
          </p:cNvSpPr>
          <p:nvPr>
            <p:ph sz="quarter" idx="1"/>
          </p:nvPr>
        </p:nvSpPr>
        <p:spPr>
          <a:xfrm>
            <a:off x="428596" y="1643050"/>
            <a:ext cx="8153400" cy="5043510"/>
          </a:xfrm>
        </p:spPr>
        <p:txBody>
          <a:bodyPr>
            <a:normAutofit fontScale="77500" lnSpcReduction="20000"/>
          </a:bodyPr>
          <a:lstStyle/>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2"/>
              </a:rPr>
              <a:t>https://www.tripadvisor.ru/Attraction_Review-g190735-d6558593-Reviews-Colchester_s_Natural_History_Museum-Colchester_Essex_England.html</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3"/>
              </a:rPr>
              <a:t>http://cabinflooresoterica.com/content/colchester.html</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4"/>
              </a:rPr>
              <a:t>https://en.wikipedia.org/wiki/Watford</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5"/>
              </a:rPr>
              <a:t>http://www.essex.ac.uk/news/event.aspx?e_id=4679</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6"/>
              </a:rPr>
              <a:t>http://dictionary.cambridge.org</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7"/>
              </a:rPr>
              <a:t>http://www.thefullwiki.org/Township_(England)</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8"/>
              </a:rPr>
              <a:t>https://en.wikipedia.org/wiki/Metropolitan_Borough_of_Wigan</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9"/>
              </a:rPr>
              <a:t>https://en.wikipedia.org/wiki/Ashton-in-Makerfield</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8"/>
              </a:rPr>
              <a:t>https://en.wikipedia.org/wiki/Metropolitan_Borough_of_Wigan</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0"/>
              </a:rPr>
              <a:t>https://www.youtube.com/watch?v=nLjqfqjttNo</a:t>
            </a:r>
            <a:r>
              <a:rPr lang="en-US" sz="1800" dirty="0" smtClean="0">
                <a:solidFill>
                  <a:schemeClr val="accent2">
                    <a:lumMod val="50000"/>
                  </a:schemeClr>
                </a:solidFill>
                <a:latin typeface="Calibri" pitchFamily="34" charset="0"/>
              </a:rPr>
              <a:t> </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9"/>
              </a:rPr>
              <a:t>https://</a:t>
            </a:r>
            <a:r>
              <a:rPr lang="en-US" sz="1800" dirty="0" smtClean="0">
                <a:solidFill>
                  <a:schemeClr val="accent2">
                    <a:lumMod val="50000"/>
                  </a:schemeClr>
                </a:solidFill>
                <a:latin typeface="Calibri" pitchFamily="34" charset="0"/>
                <a:hlinkClick r:id="rId9"/>
              </a:rPr>
              <a:t>en.wikipedia.org/wiki/Ashton-in-Makerfield</a:t>
            </a:r>
            <a:r>
              <a:rPr lang="en-US" sz="1800" dirty="0" smtClean="0">
                <a:solidFill>
                  <a:schemeClr val="accent2">
                    <a:lumMod val="50000"/>
                  </a:schemeClr>
                </a:solidFill>
                <a:latin typeface="Calibri" pitchFamily="34" charset="0"/>
              </a:rPr>
              <a:t> </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1"/>
              </a:rPr>
              <a:t>http://www.arrowsmith.wigan.sch.uk/our-school/welcome</a:t>
            </a:r>
            <a:r>
              <a:rPr lang="en-US" sz="1800" dirty="0" smtClean="0">
                <a:solidFill>
                  <a:schemeClr val="accent2">
                    <a:lumMod val="50000"/>
                  </a:schemeClr>
                </a:solidFill>
                <a:latin typeface="Calibri" pitchFamily="34" charset="0"/>
              </a:rPr>
              <a:t> </a:t>
            </a: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2"/>
              </a:rPr>
              <a:t>https://en.wikipedia.org/wiki/Atherton,_Greater_Manchester</a:t>
            </a:r>
            <a:endParaRPr lang="en-US"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3"/>
              </a:rPr>
              <a:t>http://athertoncommunityschool.com/about/</a:t>
            </a:r>
            <a:endParaRPr lang="en-US"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4"/>
              </a:rPr>
              <a:t>https://en.wikipedia.org/wiki/Leigh,_Greater_Manchester</a:t>
            </a:r>
            <a:endParaRPr lang="en-US"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hlinkClick r:id="rId15"/>
              </a:rPr>
              <a:t>http://www.telegraph.co.uk/education/0/wigan--leigh-college-guide/</a:t>
            </a:r>
            <a:r>
              <a:rPr lang="en-US" sz="1800" dirty="0" smtClean="0"/>
              <a:t> </a:t>
            </a:r>
          </a:p>
          <a:p>
            <a:pPr marL="266700" indent="-266700" algn="just">
              <a:buFont typeface="Arial" pitchFamily="34" charset="0"/>
              <a:buChar char="•"/>
            </a:pPr>
            <a:r>
              <a:rPr lang="en-US" sz="1800" dirty="0" smtClean="0">
                <a:hlinkClick r:id="rId16"/>
              </a:rPr>
              <a:t>https://www.wigan-leigh.ac.uk/blog/post/google-expedition-comes-to-wigan</a:t>
            </a:r>
            <a:r>
              <a:rPr lang="en-US" sz="1800" dirty="0" smtClean="0"/>
              <a:t> </a:t>
            </a:r>
          </a:p>
          <a:p>
            <a:pPr marL="266700" indent="-266700" algn="just">
              <a:buFont typeface="Arial" pitchFamily="34" charset="0"/>
              <a:buChar char="•"/>
            </a:pPr>
            <a:r>
              <a:rPr lang="en-US" sz="1800" dirty="0" smtClean="0">
                <a:hlinkClick r:id="rId17"/>
              </a:rPr>
              <a:t>https://</a:t>
            </a:r>
            <a:r>
              <a:rPr lang="en-US" sz="1800" dirty="0" smtClean="0">
                <a:hlinkClick r:id="rId17"/>
              </a:rPr>
              <a:t>www.topuniversities.com/where-to-study/europe/united-kingdom/top-10-universities-london</a:t>
            </a:r>
            <a:r>
              <a:rPr lang="en-US" sz="1800" dirty="0" smtClean="0"/>
              <a:t> </a:t>
            </a:r>
            <a:endParaRPr lang="en-US" sz="1800" dirty="0" smtClean="0"/>
          </a:p>
          <a:p>
            <a:pPr marL="266700" indent="-266700" algn="just">
              <a:buFont typeface="Wingdings" pitchFamily="2" charset="2"/>
              <a:buChar char="§"/>
            </a:pPr>
            <a:endParaRPr lang="ru-RU" sz="1200" dirty="0" smtClean="0"/>
          </a:p>
          <a:p>
            <a:pPr marL="266700" indent="-266700" algn="just"/>
            <a:endParaRPr lang="ru-RU" sz="1200" dirty="0" smtClean="0">
              <a:solidFill>
                <a:schemeClr val="accent2">
                  <a:lumMod val="50000"/>
                </a:schemeClr>
              </a:solidFill>
              <a:latin typeface="Calibri" pitchFamily="34" charset="0"/>
            </a:endParaRPr>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en-US" sz="4000" dirty="0" smtClean="0">
                <a:latin typeface="Calibri" pitchFamily="34" charset="0"/>
              </a:rPr>
              <a:t>London</a:t>
            </a:r>
            <a:endParaRPr lang="ru-RU" sz="4000" dirty="0">
              <a:latin typeface="Calibri" pitchFamily="34" charset="0"/>
            </a:endParaRPr>
          </a:p>
        </p:txBody>
      </p:sp>
      <p:pic>
        <p:nvPicPr>
          <p:cNvPr id="5" name="Рисунок 4" descr="discoverlondon.jpg"/>
          <p:cNvPicPr>
            <a:picLocks noGrp="1" noChangeAspect="1"/>
          </p:cNvPicPr>
          <p:nvPr>
            <p:ph type="pic" idx="1"/>
          </p:nvPr>
        </p:nvPicPr>
        <p:blipFill>
          <a:blip r:embed="rId2"/>
          <a:srcRect t="1802" b="1802"/>
          <a:stretch>
            <a:fillRect/>
          </a:stretch>
        </p:blipFill>
        <p:spPr/>
      </p:pic>
      <p:sp>
        <p:nvSpPr>
          <p:cNvPr id="6" name="Прямоугольник 5"/>
          <p:cNvSpPr/>
          <p:nvPr/>
        </p:nvSpPr>
        <p:spPr>
          <a:xfrm>
            <a:off x="1571604" y="5500702"/>
            <a:ext cx="7429552" cy="830997"/>
          </a:xfrm>
          <a:prstGeom prst="rect">
            <a:avLst/>
          </a:prstGeom>
        </p:spPr>
        <p:txBody>
          <a:bodyPr wrap="square">
            <a:spAutoFit/>
          </a:bodyPr>
          <a:lstStyle/>
          <a:p>
            <a:pPr algn="just"/>
            <a:r>
              <a:rPr lang="en-US" sz="1600" b="1" dirty="0" smtClean="0">
                <a:solidFill>
                  <a:srgbClr val="4F271C"/>
                </a:solidFill>
                <a:latin typeface="Calibri" pitchFamily="34" charset="0"/>
              </a:rPr>
              <a:t>London</a:t>
            </a:r>
            <a:r>
              <a:rPr lang="en-US" sz="1600" dirty="0" smtClean="0">
                <a:solidFill>
                  <a:srgbClr val="4F271C"/>
                </a:solidFill>
                <a:latin typeface="Calibri" pitchFamily="34" charset="0"/>
              </a:rPr>
              <a:t> is the capital and most populous city of England and the United Kingdom, as well as the most populous municipality in the European Union.</a:t>
            </a:r>
            <a:r>
              <a:rPr lang="en-US" sz="1600" baseline="30000" dirty="0" smtClean="0">
                <a:solidFill>
                  <a:srgbClr val="4F271C"/>
                </a:solidFill>
                <a:latin typeface="Calibri" pitchFamily="34" charset="0"/>
              </a:rPr>
              <a:t> </a:t>
            </a:r>
            <a:r>
              <a:rPr lang="en-US" sz="1600" dirty="0" smtClean="0">
                <a:solidFill>
                  <a:srgbClr val="4F271C"/>
                </a:solidFill>
                <a:latin typeface="Calibri" pitchFamily="34" charset="0"/>
              </a:rPr>
              <a:t>It stands on the River Thames in the south east of the island of Great Britain.</a:t>
            </a:r>
            <a:endParaRPr lang="ru-RU" sz="1600" dirty="0" smtClean="0">
              <a:solidFill>
                <a:srgbClr val="4F271C"/>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90" y="2143116"/>
            <a:ext cx="6786610" cy="3416320"/>
          </a:xfrm>
          <a:prstGeom prst="rect">
            <a:avLst/>
          </a:prstGeom>
          <a:noFill/>
        </p:spPr>
        <p:txBody>
          <a:bodyPr wrap="square" rtlCol="0">
            <a:spAutoFit/>
          </a:bodyPr>
          <a:lstStyle/>
          <a:p>
            <a:pPr algn="ctr"/>
            <a:r>
              <a:rPr lang="en-US" sz="7200" dirty="0" smtClean="0">
                <a:solidFill>
                  <a:schemeClr val="tx2"/>
                </a:solidFill>
                <a:latin typeface="Calibri" pitchFamily="34" charset="0"/>
              </a:rPr>
              <a:t>Thank you for your attention</a:t>
            </a:r>
          </a:p>
          <a:p>
            <a:pPr algn="ctr"/>
            <a:r>
              <a:rPr lang="en-US" sz="7200" dirty="0" smtClean="0">
                <a:solidFill>
                  <a:schemeClr val="tx2"/>
                </a:solidFill>
                <a:latin typeface="Calibri" pitchFamily="34" charset="0"/>
              </a:rPr>
              <a:t> </a:t>
            </a:r>
            <a:r>
              <a:rPr lang="en-US" sz="7200" dirty="0" smtClean="0">
                <a:solidFill>
                  <a:schemeClr val="tx2"/>
                </a:solidFill>
                <a:latin typeface="Calibri" pitchFamily="34" charset="0"/>
                <a:sym typeface="Wingdings" pitchFamily="2" charset="2"/>
              </a:rPr>
              <a:t></a:t>
            </a:r>
            <a:endParaRPr lang="ru-RU" sz="7200" dirty="0">
              <a:solidFill>
                <a:schemeClr val="tx2"/>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en-US" sz="4000" dirty="0" smtClean="0">
                <a:latin typeface="Calibri" pitchFamily="34" charset="0"/>
              </a:rPr>
              <a:t>Global City</a:t>
            </a:r>
            <a:endParaRPr lang="ru-RU" sz="4000" dirty="0">
              <a:latin typeface="Calibri" pitchFamily="34" charset="0"/>
            </a:endParaRPr>
          </a:p>
        </p:txBody>
      </p:sp>
      <p:sp>
        <p:nvSpPr>
          <p:cNvPr id="50177" name="Rectangle 1"/>
          <p:cNvSpPr>
            <a:spLocks noChangeArrowheads="1"/>
          </p:cNvSpPr>
          <p:nvPr/>
        </p:nvSpPr>
        <p:spPr bwMode="auto">
          <a:xfrm>
            <a:off x="142844" y="2786058"/>
            <a:ext cx="8715436" cy="12003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London is a leading global city</a:t>
            </a:r>
            <a:r>
              <a:rPr kumimoji="0" lang="en-US" b="0" i="0" u="none" strike="noStrike" cap="none" normalizeH="0" baseline="30000" dirty="0" smtClean="0">
                <a:ln>
                  <a:noFill/>
                </a:ln>
                <a:solidFill>
                  <a:srgbClr val="4F271C"/>
                </a:solidFill>
                <a:effectLst/>
                <a:latin typeface="Calibri" pitchFamily="34" charset="0"/>
                <a:ea typeface="Calibri" pitchFamily="34" charset="0"/>
                <a:cs typeface="Arial" pitchFamily="34" charset="0"/>
              </a:rPr>
              <a:t> </a:t>
            </a: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in the arts, commerce, education, entertainment, fashion, finance, healthcare, media, professional services, research and development, tourism, and transportation. It is one of the world's leading financial </a:t>
            </a:r>
            <a:r>
              <a:rPr kumimoji="0" lang="en-US" b="0" i="0" u="none" strike="noStrike" cap="none" normalizeH="0" baseline="0" dirty="0" err="1" smtClean="0">
                <a:ln>
                  <a:noFill/>
                </a:ln>
                <a:solidFill>
                  <a:srgbClr val="4F271C"/>
                </a:solidFill>
                <a:effectLst/>
                <a:latin typeface="Calibri" pitchFamily="34" charset="0"/>
                <a:ea typeface="Calibri" pitchFamily="34" charset="0"/>
                <a:cs typeface="Arial" pitchFamily="34" charset="0"/>
              </a:rPr>
              <a:t>centres</a:t>
            </a: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 and has the fifth- or sixth-largest metropolitan area GDP in the world. London is a world cultural capital.</a:t>
            </a:r>
            <a:endParaRPr kumimoji="0" lang="en-US" b="0" i="0" u="none" strike="noStrike" cap="none" normalizeH="0" baseline="0" dirty="0" smtClean="0">
              <a:ln>
                <a:noFill/>
              </a:ln>
              <a:solidFill>
                <a:srgbClr val="4F271C"/>
              </a:solidFill>
              <a:effectLst/>
              <a:latin typeface="Calibri" pitchFamily="34" charset="0"/>
              <a:cs typeface="Arial" pitchFamily="34" charset="0"/>
            </a:endParaRPr>
          </a:p>
        </p:txBody>
      </p:sp>
      <p:pic>
        <p:nvPicPr>
          <p:cNvPr id="7" name="Рисунок 6" descr="43ef7ab57e6e13fc0ba2e386eea7d01a_hd.jpg"/>
          <p:cNvPicPr>
            <a:picLocks noChangeAspect="1"/>
          </p:cNvPicPr>
          <p:nvPr/>
        </p:nvPicPr>
        <p:blipFill>
          <a:blip r:embed="rId2"/>
          <a:stretch>
            <a:fillRect/>
          </a:stretch>
        </p:blipFill>
        <p:spPr>
          <a:xfrm>
            <a:off x="285720" y="4099560"/>
            <a:ext cx="8643998" cy="254415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214282" y="1643050"/>
            <a:ext cx="8643998" cy="147732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London has a diverse range of people and cultures, and more than 300 languages are spoken in the region. Its estimated mid-2015 municipal population (corresponding to Greater London) was 8,673,713,</a:t>
            </a:r>
            <a:r>
              <a:rPr lang="en-US" baseline="30000" dirty="0" smtClean="0">
                <a:solidFill>
                  <a:srgbClr val="4F271C"/>
                </a:solidFill>
                <a:latin typeface="Calibri" pitchFamily="34" charset="0"/>
                <a:ea typeface="Calibri" pitchFamily="34" charset="0"/>
                <a:cs typeface="Arial" pitchFamily="34" charset="0"/>
              </a:rPr>
              <a:t> </a:t>
            </a: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the largest of any city in the European Union, and accounting for 12.5% of the UK population. London's urban area is the second most populous in the EU, after Paris, with 9,787,426 inhabitants at the 2011 census.</a:t>
            </a:r>
            <a:endParaRPr kumimoji="0" lang="en-US" b="0" i="0" u="none" strike="noStrike" cap="none" normalizeH="0" baseline="0" dirty="0" smtClean="0">
              <a:ln>
                <a:noFill/>
              </a:ln>
              <a:solidFill>
                <a:srgbClr val="4F271C"/>
              </a:solidFill>
              <a:effectLst/>
              <a:latin typeface="Calibri" pitchFamily="34" charset="0"/>
              <a:cs typeface="Arial" pitchFamily="34" charset="0"/>
            </a:endParaRPr>
          </a:p>
        </p:txBody>
      </p:sp>
      <p:pic>
        <p:nvPicPr>
          <p:cNvPr id="4" name="Рисунок 3" descr="london2.jpg"/>
          <p:cNvPicPr>
            <a:picLocks noChangeAspect="1"/>
          </p:cNvPicPr>
          <p:nvPr/>
        </p:nvPicPr>
        <p:blipFill>
          <a:blip r:embed="rId2" cstate="print"/>
          <a:stretch>
            <a:fillRect/>
          </a:stretch>
        </p:blipFill>
        <p:spPr>
          <a:xfrm>
            <a:off x="214282" y="3214686"/>
            <a:ext cx="8715436" cy="350046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214422"/>
            <a:ext cx="1500198" cy="500066"/>
          </a:xfrm>
        </p:spPr>
        <p:txBody>
          <a:bodyPr>
            <a:noAutofit/>
          </a:bodyPr>
          <a:lstStyle/>
          <a:p>
            <a:r>
              <a:rPr lang="en-US" sz="2400" b="1" dirty="0" smtClean="0">
                <a:latin typeface="Calibri" pitchFamily="34" charset="0"/>
              </a:rPr>
              <a:t>Education</a:t>
            </a:r>
            <a:r>
              <a:rPr lang="ru-RU" sz="4000" dirty="0" smtClean="0">
                <a:latin typeface="Calibri" pitchFamily="34" charset="0"/>
              </a:rPr>
              <a:t/>
            </a:r>
            <a:br>
              <a:rPr lang="ru-RU" sz="4000" dirty="0" smtClean="0">
                <a:latin typeface="Calibri" pitchFamily="34" charset="0"/>
              </a:rPr>
            </a:br>
            <a:endParaRPr lang="ru-RU" sz="4000" dirty="0">
              <a:latin typeface="Calibri" pitchFamily="34" charset="0"/>
            </a:endParaRPr>
          </a:p>
        </p:txBody>
      </p:sp>
      <p:sp>
        <p:nvSpPr>
          <p:cNvPr id="4" name="Прямоугольник 3"/>
          <p:cNvSpPr/>
          <p:nvPr/>
        </p:nvSpPr>
        <p:spPr>
          <a:xfrm>
            <a:off x="142844" y="1582341"/>
            <a:ext cx="9001156" cy="2031325"/>
          </a:xfrm>
          <a:prstGeom prst="rect">
            <a:avLst/>
          </a:prstGeom>
        </p:spPr>
        <p:txBody>
          <a:bodyPr wrap="square">
            <a:spAutoFit/>
          </a:bodyPr>
          <a:lstStyle/>
          <a:p>
            <a:r>
              <a:rPr lang="en-US" dirty="0" smtClean="0">
                <a:solidFill>
                  <a:srgbClr val="4F271C"/>
                </a:solidFill>
                <a:latin typeface="Calibri" pitchFamily="34" charset="0"/>
              </a:rPr>
              <a:t>London is a major global centre of higher education teaching and research and has the largest concentration of higher education institutes in Europe. According to the QS World University Rankings 2015/16, London has the greatest concentration of top class universities in the world and its international student population of around 110,000 is larger than any other city in the world.</a:t>
            </a:r>
          </a:p>
          <a:p>
            <a:r>
              <a:rPr lang="en-US" dirty="0" smtClean="0">
                <a:solidFill>
                  <a:srgbClr val="4F271C"/>
                </a:solidFill>
                <a:latin typeface="Calibri" pitchFamily="34" charset="0"/>
              </a:rPr>
              <a:t/>
            </a:r>
            <a:br>
              <a:rPr lang="en-US" dirty="0" smtClean="0">
                <a:solidFill>
                  <a:srgbClr val="4F271C"/>
                </a:solidFill>
                <a:latin typeface="Calibri" pitchFamily="34" charset="0"/>
              </a:rPr>
            </a:br>
            <a:r>
              <a:rPr lang="en-US" dirty="0" smtClean="0">
                <a:solidFill>
                  <a:srgbClr val="4F271C"/>
                </a:solidFill>
                <a:latin typeface="Calibri" pitchFamily="34" charset="0"/>
              </a:rPr>
              <a:t>A number of world-leading education institutions are based in London.</a:t>
            </a:r>
            <a:endParaRPr lang="ru-RU" dirty="0">
              <a:solidFill>
                <a:srgbClr val="4F271C"/>
              </a:solidFill>
              <a:latin typeface="Calibri" pitchFamily="34" charset="0"/>
            </a:endParaRPr>
          </a:p>
        </p:txBody>
      </p:sp>
      <p:graphicFrame>
        <p:nvGraphicFramePr>
          <p:cNvPr id="6" name="Таблица 5"/>
          <p:cNvGraphicFramePr>
            <a:graphicFrameLocks noGrp="1"/>
          </p:cNvGraphicFramePr>
          <p:nvPr/>
        </p:nvGraphicFramePr>
        <p:xfrm>
          <a:off x="214282" y="3643314"/>
          <a:ext cx="8643998" cy="2743200"/>
        </p:xfrm>
        <a:graphic>
          <a:graphicData uri="http://schemas.openxmlformats.org/drawingml/2006/table">
            <a:tbl>
              <a:tblPr firstRow="1" bandRow="1">
                <a:tableStyleId>{5C22544A-7EE6-4342-B048-85BDC9FD1C3A}</a:tableStyleId>
              </a:tblPr>
              <a:tblGrid>
                <a:gridCol w="4321999"/>
                <a:gridCol w="4321999"/>
              </a:tblGrid>
              <a:tr h="628759">
                <a:tc gridSpan="2">
                  <a:txBody>
                    <a:bodyPr/>
                    <a:lstStyle/>
                    <a:p>
                      <a:r>
                        <a:rPr lang="en-US" dirty="0" smtClean="0">
                          <a:solidFill>
                            <a:srgbClr val="4F271C"/>
                          </a:solidFill>
                          <a:latin typeface="Calibri" pitchFamily="34" charset="0"/>
                        </a:rPr>
                        <a:t>For a taste of what’s on offer, here’s a look at the </a:t>
                      </a:r>
                      <a:r>
                        <a:rPr lang="en-US" b="1" dirty="0" smtClean="0">
                          <a:solidFill>
                            <a:srgbClr val="4F271C"/>
                          </a:solidFill>
                          <a:latin typeface="Calibri" pitchFamily="34" charset="0"/>
                        </a:rPr>
                        <a:t>top 10 universities in London</a:t>
                      </a:r>
                      <a:r>
                        <a:rPr lang="en-US" dirty="0" smtClean="0">
                          <a:solidFill>
                            <a:srgbClr val="4F271C"/>
                          </a:solidFill>
                          <a:latin typeface="Calibri" pitchFamily="34" charset="0"/>
                        </a:rPr>
                        <a:t>, based on the </a:t>
                      </a:r>
                      <a:r>
                        <a:rPr lang="en-US" b="1" dirty="0" smtClean="0">
                          <a:solidFill>
                            <a:srgbClr val="4F271C"/>
                          </a:solidFill>
                          <a:latin typeface="Calibri" pitchFamily="34" charset="0"/>
                        </a:rPr>
                        <a:t>QS World University Rankings® 2016-2017</a:t>
                      </a:r>
                      <a:endParaRPr lang="ru-RU" dirty="0"/>
                    </a:p>
                  </a:txBody>
                  <a:tcPr/>
                </a:tc>
                <a:tc hMerge="1">
                  <a:txBody>
                    <a:bodyPr/>
                    <a:lstStyle/>
                    <a:p>
                      <a:endParaRPr lang="ru-RU" dirty="0"/>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University College London (UCL)</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Royal Holloway, University of London</a:t>
                      </a:r>
                      <a:endParaRPr kumimoji="0" lang="en-US" b="0" i="0" kern="1200" dirty="0" smtClean="0">
                        <a:solidFill>
                          <a:srgbClr val="4F271C"/>
                        </a:solidFill>
                        <a:latin typeface="Calibri" pitchFamily="34" charset="0"/>
                        <a:ea typeface="+mn-ea"/>
                        <a:cs typeface="+mn-cs"/>
                      </a:endParaRPr>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Imperial College London</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School of Oriental and African Studies</a:t>
                      </a:r>
                      <a:endParaRPr kumimoji="0" lang="en-US" b="0" i="0" kern="1200" dirty="0" smtClean="0">
                        <a:solidFill>
                          <a:srgbClr val="4F271C"/>
                        </a:solidFill>
                        <a:latin typeface="Calibri" pitchFamily="34" charset="0"/>
                        <a:ea typeface="+mn-ea"/>
                        <a:cs typeface="+mn-cs"/>
                      </a:endParaRPr>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King's College London</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err="1" smtClean="0">
                          <a:solidFill>
                            <a:srgbClr val="4F271C"/>
                          </a:solidFill>
                          <a:latin typeface="Calibri" pitchFamily="34" charset="0"/>
                          <a:ea typeface="+mn-ea"/>
                          <a:cs typeface="+mn-cs"/>
                        </a:rPr>
                        <a:t>Birkbeck</a:t>
                      </a:r>
                      <a:r>
                        <a:rPr kumimoji="0" lang="en-US" b="0" i="0" u="none" strike="noStrike" kern="1200" dirty="0" smtClean="0">
                          <a:solidFill>
                            <a:srgbClr val="4F271C"/>
                          </a:solidFill>
                          <a:latin typeface="Calibri" pitchFamily="34" charset="0"/>
                          <a:ea typeface="+mn-ea"/>
                          <a:cs typeface="+mn-cs"/>
                        </a:rPr>
                        <a:t> College, University of London </a:t>
                      </a:r>
                      <a:endParaRPr kumimoji="0" lang="en-US" b="0" i="0" kern="1200" dirty="0" smtClean="0">
                        <a:solidFill>
                          <a:srgbClr val="4F271C"/>
                        </a:solidFill>
                        <a:latin typeface="Calibri" pitchFamily="34" charset="0"/>
                        <a:ea typeface="+mn-ea"/>
                        <a:cs typeface="+mn-cs"/>
                      </a:endParaRPr>
                    </a:p>
                  </a:txBody>
                  <a:tcPr/>
                </a:tc>
              </a:tr>
              <a:tr h="6287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London School of Economics and Political Science (LSE)</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City, University of London</a:t>
                      </a:r>
                      <a:endParaRPr kumimoji="0" lang="en-US" b="0" i="0" kern="1200" dirty="0" smtClean="0">
                        <a:solidFill>
                          <a:srgbClr val="4F271C"/>
                        </a:solidFill>
                        <a:latin typeface="Calibri" pitchFamily="34" charset="0"/>
                        <a:ea typeface="+mn-ea"/>
                        <a:cs typeface="+mn-cs"/>
                      </a:endParaRPr>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Queen Mary, University of London</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Brunel University</a:t>
                      </a:r>
                      <a:endParaRPr kumimoji="0" lang="en-US" b="0" i="0" kern="1200" dirty="0" smtClean="0">
                        <a:solidFill>
                          <a:srgbClr val="4F271C"/>
                        </a:solidFill>
                        <a:latin typeface="Calibri" pitchFamily="34" charset="0"/>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153400" cy="990600"/>
          </a:xfrm>
        </p:spPr>
        <p:txBody>
          <a:bodyPr>
            <a:normAutofit/>
          </a:bodyPr>
          <a:lstStyle/>
          <a:p>
            <a:r>
              <a:rPr lang="en-US" sz="2400" b="1" dirty="0" smtClean="0">
                <a:latin typeface="Calibri" pitchFamily="34" charset="0"/>
              </a:rPr>
              <a:t>Cultural life </a:t>
            </a:r>
            <a:endParaRPr lang="ru-RU" sz="2400" b="1" dirty="0">
              <a:latin typeface="Calibri" pitchFamily="34" charset="0"/>
            </a:endParaRPr>
          </a:p>
        </p:txBody>
      </p:sp>
      <p:sp>
        <p:nvSpPr>
          <p:cNvPr id="3" name="Прямоугольник 2"/>
          <p:cNvSpPr/>
          <p:nvPr/>
        </p:nvSpPr>
        <p:spPr>
          <a:xfrm>
            <a:off x="142844" y="1643050"/>
            <a:ext cx="8786874" cy="646331"/>
          </a:xfrm>
          <a:prstGeom prst="rect">
            <a:avLst/>
          </a:prstGeom>
        </p:spPr>
        <p:txBody>
          <a:bodyPr wrap="square">
            <a:spAutoFit/>
          </a:bodyPr>
          <a:lstStyle/>
          <a:p>
            <a:r>
              <a:rPr lang="en-US" dirty="0" smtClean="0">
                <a:solidFill>
                  <a:srgbClr val="4F271C"/>
                </a:solidFill>
                <a:latin typeface="Calibri" pitchFamily="34" charset="0"/>
              </a:rPr>
              <a:t>London is home to many museums, galleries, and other institutions, many of which are free of admission charges and are major tourist attractions as well as playing a research role.</a:t>
            </a:r>
            <a:endParaRPr lang="ru-RU" dirty="0">
              <a:solidFill>
                <a:srgbClr val="4F271C"/>
              </a:solidFill>
              <a:latin typeface="Calibri" pitchFamily="34" charset="0"/>
            </a:endParaRPr>
          </a:p>
        </p:txBody>
      </p:sp>
      <p:pic>
        <p:nvPicPr>
          <p:cNvPr id="6" name="Рисунок 5" descr="Installation-view,-Nadim-Karam,-Shooting-the-Cloud,-Ayyam-Gallery-London,-2013,-Courtesy-the-artist-and-Ayyam-Gallery,-Photo-Susanne-Hakuba--(9)RS.jpg"/>
          <p:cNvPicPr>
            <a:picLocks noChangeAspect="1"/>
          </p:cNvPicPr>
          <p:nvPr/>
        </p:nvPicPr>
        <p:blipFill>
          <a:blip r:embed="rId2"/>
          <a:stretch>
            <a:fillRect/>
          </a:stretch>
        </p:blipFill>
        <p:spPr>
          <a:xfrm>
            <a:off x="214282" y="2571744"/>
            <a:ext cx="4353516" cy="2643206"/>
          </a:xfrm>
          <a:prstGeom prst="rect">
            <a:avLst/>
          </a:prstGeom>
        </p:spPr>
      </p:pic>
      <p:pic>
        <p:nvPicPr>
          <p:cNvPr id="7" name="Рисунок 6" descr="london-free-museum.jpg"/>
          <p:cNvPicPr>
            <a:picLocks noChangeAspect="1"/>
          </p:cNvPicPr>
          <p:nvPr/>
        </p:nvPicPr>
        <p:blipFill>
          <a:blip r:embed="rId3"/>
          <a:stretch>
            <a:fillRect/>
          </a:stretch>
        </p:blipFill>
        <p:spPr>
          <a:xfrm>
            <a:off x="3929058" y="3143248"/>
            <a:ext cx="5000628" cy="3333752"/>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1978</TotalTime>
  <Words>2515</Words>
  <Application>Microsoft Office PowerPoint</Application>
  <PresentationFormat>Экран (4:3)</PresentationFormat>
  <Paragraphs>237</Paragraphs>
  <Slides>50</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50</vt:i4>
      </vt:variant>
    </vt:vector>
  </HeadingPairs>
  <TitlesOfParts>
    <vt:vector size="58" baseType="lpstr">
      <vt:lpstr>Arial</vt:lpstr>
      <vt:lpstr>Calibri</vt:lpstr>
      <vt:lpstr>Courier New</vt:lpstr>
      <vt:lpstr>Times New Roman</vt:lpstr>
      <vt:lpstr>Tw Cen MT</vt:lpstr>
      <vt:lpstr>Wingdings</vt:lpstr>
      <vt:lpstr>Wingdings 2</vt:lpstr>
      <vt:lpstr>Обычная</vt:lpstr>
      <vt:lpstr>BRITISH CITIES, TOWNS, TOWNSHIPS AND VILLAGES</vt:lpstr>
      <vt:lpstr>Settlement Hierarchy </vt:lpstr>
      <vt:lpstr>Презентация PowerPoint</vt:lpstr>
      <vt:lpstr>Презентация PowerPoint</vt:lpstr>
      <vt:lpstr>London</vt:lpstr>
      <vt:lpstr>Global City</vt:lpstr>
      <vt:lpstr>Презентация PowerPoint</vt:lpstr>
      <vt:lpstr>Education </vt:lpstr>
      <vt:lpstr>Cultural life </vt:lpstr>
      <vt:lpstr>Must see</vt:lpstr>
      <vt:lpstr>Towns</vt:lpstr>
      <vt:lpstr>Colchester </vt:lpstr>
      <vt:lpstr>Презентация PowerPoint</vt:lpstr>
      <vt:lpstr>  As is the case for the rest of Essex, Colchester's state schooling operates a two-tier system. Two of the town's secondary schools are selective, Colchester Royal Grammar School and Colchester County High School, the remainder being comprehensives. Comprehensive secondary schools include Colchester Academy, Philip Morant School and College, St Helena Media Arts College, St Benedict's Catholic College and the Thomas Lord Audley School. </vt:lpstr>
      <vt:lpstr>Colchester houses several museums. The Castle Museum, found within Colchester Castle, features an extensive exhibit on Roman Colchester.   </vt:lpstr>
      <vt:lpstr>Презентация PowerPoint</vt:lpstr>
      <vt:lpstr>Watford</vt:lpstr>
      <vt:lpstr>Презентация PowerPoint</vt:lpstr>
      <vt:lpstr>Презентация PowerPoint</vt:lpstr>
      <vt:lpstr>Education</vt:lpstr>
      <vt:lpstr>Culture</vt:lpstr>
      <vt:lpstr>Презентация PowerPoint</vt:lpstr>
      <vt:lpstr>Township</vt:lpstr>
      <vt:lpstr>The township is distinguished from the following:</vt:lpstr>
      <vt:lpstr>The Metropolitan Borough of Wigan</vt:lpstr>
      <vt:lpstr>Townships of the Metropolitan Borough of Wigan</vt:lpstr>
      <vt:lpstr>Ashton-in-Makerfield / Bryn </vt:lpstr>
      <vt:lpstr>Education in Ashton-in-Makerfield  </vt:lpstr>
      <vt:lpstr>Atherton </vt:lpstr>
      <vt:lpstr>   Leigh   </vt:lpstr>
      <vt:lpstr>Презентация PowerPoint</vt:lpstr>
      <vt:lpstr>Villages</vt:lpstr>
      <vt:lpstr>Lustleigh, Devon</vt:lpstr>
      <vt:lpstr>Презентация PowerPoint</vt:lpstr>
      <vt:lpstr>Lustleigh is one of Devon’s most picturesque villages and it was voted 18th in the Telegraph’s best English Villages in 2014.</vt:lpstr>
      <vt:lpstr>Bibury, Gloucestershire </vt:lpstr>
      <vt:lpstr>Презентация PowerPoint</vt:lpstr>
      <vt:lpstr>Презентация PowerPoint</vt:lpstr>
      <vt:lpstr>Lavenham</vt:lpstr>
      <vt:lpstr>Презентация PowerPoint</vt:lpstr>
      <vt:lpstr>Презентация PowerPoint</vt:lpstr>
      <vt:lpstr>Hamlet</vt:lpstr>
      <vt:lpstr>Blaise Hamlet </vt:lpstr>
      <vt:lpstr>History of the hamlet </vt:lpstr>
      <vt:lpstr>National Trust </vt:lpstr>
      <vt:lpstr>Ascott</vt:lpstr>
      <vt:lpstr>Презентация PowerPoint</vt:lpstr>
      <vt:lpstr>Презентация PowerPoint</vt:lpstr>
      <vt:lpstr>Reference List  </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Town a place where people live and work, containing manyhouses, shops, places of work, places of entertainment, etc., and usually larger than a village but smaller than a city (Cambridge Advanced Learner's Dictionary &amp; Thesaurus)</dc:title>
  <dc:creator>vitalinho</dc:creator>
  <cp:lastModifiedBy>Irina</cp:lastModifiedBy>
  <cp:revision>138</cp:revision>
  <dcterms:created xsi:type="dcterms:W3CDTF">2017-03-02T13:01:42Z</dcterms:created>
  <dcterms:modified xsi:type="dcterms:W3CDTF">2017-03-24T14:54:33Z</dcterms:modified>
</cp:coreProperties>
</file>